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4"/>
  </p:notesMasterIdLst>
  <p:sldIdLst>
    <p:sldId id="256" r:id="rId2"/>
    <p:sldId id="257" r:id="rId3"/>
    <p:sldId id="258" r:id="rId4"/>
    <p:sldId id="259" r:id="rId5"/>
    <p:sldId id="288" r:id="rId6"/>
    <p:sldId id="289" r:id="rId7"/>
    <p:sldId id="264" r:id="rId8"/>
    <p:sldId id="265" r:id="rId9"/>
    <p:sldId id="266" r:id="rId10"/>
    <p:sldId id="290" r:id="rId11"/>
    <p:sldId id="273" r:id="rId12"/>
    <p:sldId id="291" r:id="rId13"/>
    <p:sldId id="294" r:id="rId14"/>
    <p:sldId id="293" r:id="rId15"/>
    <p:sldId id="274" r:id="rId16"/>
    <p:sldId id="275" r:id="rId17"/>
    <p:sldId id="276" r:id="rId18"/>
    <p:sldId id="277" r:id="rId19"/>
    <p:sldId id="278" r:id="rId20"/>
    <p:sldId id="282" r:id="rId21"/>
    <p:sldId id="283" r:id="rId22"/>
    <p:sldId id="284" r:id="rId23"/>
  </p:sldIdLst>
  <p:sldSz cx="6858000" cy="51435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D97B82-D892-4F8E-8276-8C01B1D35B54}">
  <a:tblStyle styleId="{D1D97B82-D892-4F8E-8276-8C01B1D35B5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9"/>
    <p:restoredTop sz="66611"/>
  </p:normalViewPr>
  <p:slideViewPr>
    <p:cSldViewPr snapToGrid="0">
      <p:cViewPr varScale="1">
        <p:scale>
          <a:sx n="88" d="100"/>
          <a:sy n="88" d="100"/>
        </p:scale>
        <p:origin x="2360" y="176"/>
      </p:cViewPr>
      <p:guideLst>
        <p:guide orient="horz" pos="1620"/>
        <p:guide pos="2160"/>
      </p:guideLst>
    </p:cSldViewPr>
  </p:slideViewPr>
  <p:notesTextViewPr>
    <p:cViewPr>
      <p:scale>
        <a:sx n="1" d="1"/>
        <a:sy n="1" d="1"/>
      </p:scale>
      <p:origin x="0" y="0"/>
    </p:cViewPr>
  </p:notesTextViewPr>
  <p:notesViewPr>
    <p:cSldViewPr snapToGrid="0">
      <p:cViewPr varScale="1">
        <p:scale>
          <a:sx n="78" d="100"/>
          <a:sy n="78" d="100"/>
        </p:scale>
        <p:origin x="378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LTH, SLIS" userId="5a4c7e43-64fb-4535-99f0-82f86726e000" providerId="ADAL" clId="{BF5BA031-0296-3840-8704-B2FDC9A0132B}"/>
    <pc:docChg chg="modSld">
      <pc:chgData name="HEALTH, SLIS" userId="5a4c7e43-64fb-4535-99f0-82f86726e000" providerId="ADAL" clId="{BF5BA031-0296-3840-8704-B2FDC9A0132B}" dt="2019-09-17T19:50:13.949" v="22" actId="1038"/>
      <pc:docMkLst>
        <pc:docMk/>
      </pc:docMkLst>
      <pc:sldChg chg="modSp">
        <pc:chgData name="HEALTH, SLIS" userId="5a4c7e43-64fb-4535-99f0-82f86726e000" providerId="ADAL" clId="{BF5BA031-0296-3840-8704-B2FDC9A0132B}" dt="2019-09-17T19:50:13.949" v="22" actId="1038"/>
        <pc:sldMkLst>
          <pc:docMk/>
          <pc:sldMk cId="0" sldId="266"/>
        </pc:sldMkLst>
        <pc:picChg chg="mod">
          <ac:chgData name="HEALTH, SLIS" userId="5a4c7e43-64fb-4535-99f0-82f86726e000" providerId="ADAL" clId="{BF5BA031-0296-3840-8704-B2FDC9A0132B}" dt="2019-09-17T19:50:13.949" v="22" actId="1038"/>
          <ac:picMkLst>
            <pc:docMk/>
            <pc:sldMk cId="0" sldId="266"/>
            <ac:picMk id="1028" creationId="{3C83D1AC-DC2E-054E-AFB2-EB2F62055D88}"/>
          </ac:picMkLst>
        </pc:picChg>
        <pc:picChg chg="mod">
          <ac:chgData name="HEALTH, SLIS" userId="5a4c7e43-64fb-4535-99f0-82f86726e000" providerId="ADAL" clId="{BF5BA031-0296-3840-8704-B2FDC9A0132B}" dt="2019-09-17T19:50:11.669" v="14" actId="1037"/>
          <ac:picMkLst>
            <pc:docMk/>
            <pc:sldMk cId="0" sldId="266"/>
            <ac:picMk id="1030" creationId="{C5DDC9FE-DBE6-C844-BE52-3BFCC21C4D1E}"/>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14.svg"/><Relationship Id="rId1" Type="http://schemas.openxmlformats.org/officeDocument/2006/relationships/image" Target="../media/image21.png"/><Relationship Id="rId6" Type="http://schemas.openxmlformats.org/officeDocument/2006/relationships/image" Target="../media/image18.svg"/><Relationship Id="rId5" Type="http://schemas.openxmlformats.org/officeDocument/2006/relationships/image" Target="../media/image23.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E0851E-23A0-447D-9C7C-2A5445852344}" type="doc">
      <dgm:prSet loTypeId="urn:microsoft.com/office/officeart/2016/7/layout/BasicProcessNew" loCatId="process" qsTypeId="urn:microsoft.com/office/officeart/2005/8/quickstyle/simple1" qsCatId="simple" csTypeId="urn:microsoft.com/office/officeart/2005/8/colors/accent0_3" csCatId="mainScheme" phldr="1"/>
      <dgm:spPr/>
      <dgm:t>
        <a:bodyPr/>
        <a:lstStyle/>
        <a:p>
          <a:endParaRPr lang="en-US"/>
        </a:p>
      </dgm:t>
    </dgm:pt>
    <dgm:pt modelId="{F3DBD3E3-26D5-4176-AEA1-22C0EFC5A70A}">
      <dgm:prSet/>
      <dgm:spPr/>
      <dgm:t>
        <a:bodyPr/>
        <a:lstStyle/>
        <a:p>
          <a:r>
            <a:rPr lang="en-US" dirty="0"/>
            <a:t>Reports empirical findings from research examining </a:t>
          </a:r>
          <a:r>
            <a:rPr lang="en-US" b="1" dirty="0"/>
            <a:t>health information practices </a:t>
          </a:r>
          <a:r>
            <a:rPr lang="en-US" dirty="0"/>
            <a:t>of </a:t>
          </a:r>
          <a:r>
            <a:rPr lang="en-US" b="1" dirty="0"/>
            <a:t>SC</a:t>
          </a:r>
          <a:r>
            <a:rPr lang="en-US" dirty="0"/>
            <a:t> </a:t>
          </a:r>
          <a:r>
            <a:rPr lang="en-US" b="1" dirty="0"/>
            <a:t>LGBTQ+</a:t>
          </a:r>
          <a:r>
            <a:rPr lang="en-US" dirty="0"/>
            <a:t> communities </a:t>
          </a:r>
        </a:p>
      </dgm:t>
    </dgm:pt>
    <dgm:pt modelId="{A4EF3A52-D0C9-4FD0-80D4-FC74776BD0CE}" type="parTrans" cxnId="{484692BC-556F-477B-891D-37C14792E2D4}">
      <dgm:prSet/>
      <dgm:spPr/>
      <dgm:t>
        <a:bodyPr/>
        <a:lstStyle/>
        <a:p>
          <a:endParaRPr lang="en-US"/>
        </a:p>
      </dgm:t>
    </dgm:pt>
    <dgm:pt modelId="{2B7611D6-CA93-4B39-AD24-DCA1C5E50FBC}" type="sibTrans" cxnId="{484692BC-556F-477B-891D-37C14792E2D4}">
      <dgm:prSet/>
      <dgm:spPr/>
      <dgm:t>
        <a:bodyPr/>
        <a:lstStyle/>
        <a:p>
          <a:endParaRPr lang="en-US"/>
        </a:p>
      </dgm:t>
    </dgm:pt>
    <dgm:pt modelId="{3E252188-13B8-4697-91FD-BB76F8591410}">
      <dgm:prSet/>
      <dgm:spPr/>
      <dgm:t>
        <a:bodyPr/>
        <a:lstStyle/>
        <a:p>
          <a:r>
            <a:rPr lang="en-US" dirty="0"/>
            <a:t>Leverages findings into implications for </a:t>
          </a:r>
          <a:r>
            <a:rPr lang="en-US" b="1" dirty="0"/>
            <a:t>re-framing LIS education</a:t>
          </a:r>
          <a:r>
            <a:rPr lang="en-US" dirty="0"/>
            <a:t>, specifically </a:t>
          </a:r>
          <a:r>
            <a:rPr lang="en-US" b="1" dirty="0"/>
            <a:t>health librarianship</a:t>
          </a:r>
          <a:endParaRPr lang="en-US" dirty="0"/>
        </a:p>
      </dgm:t>
    </dgm:pt>
    <dgm:pt modelId="{36FC45A7-FE3A-403F-A690-A311E96D62A5}" type="parTrans" cxnId="{97647ABF-B141-4D46-948D-12615F7ACC6E}">
      <dgm:prSet/>
      <dgm:spPr/>
      <dgm:t>
        <a:bodyPr/>
        <a:lstStyle/>
        <a:p>
          <a:endParaRPr lang="en-US"/>
        </a:p>
      </dgm:t>
    </dgm:pt>
    <dgm:pt modelId="{1D5E88FB-DACE-4290-A358-6863B98D3EE8}" type="sibTrans" cxnId="{97647ABF-B141-4D46-948D-12615F7ACC6E}">
      <dgm:prSet/>
      <dgm:spPr/>
      <dgm:t>
        <a:bodyPr/>
        <a:lstStyle/>
        <a:p>
          <a:endParaRPr lang="en-US"/>
        </a:p>
      </dgm:t>
    </dgm:pt>
    <dgm:pt modelId="{7FECFED1-D52D-8449-9943-3B8083EA8EFC}" type="pres">
      <dgm:prSet presAssocID="{F6E0851E-23A0-447D-9C7C-2A5445852344}" presName="Name0" presStyleCnt="0">
        <dgm:presLayoutVars>
          <dgm:dir/>
          <dgm:resizeHandles val="exact"/>
        </dgm:presLayoutVars>
      </dgm:prSet>
      <dgm:spPr/>
    </dgm:pt>
    <dgm:pt modelId="{6334DF68-D517-2049-8E38-94B2B9F2F060}" type="pres">
      <dgm:prSet presAssocID="{F3DBD3E3-26D5-4176-AEA1-22C0EFC5A70A}" presName="node" presStyleLbl="node1" presStyleIdx="0" presStyleCnt="3">
        <dgm:presLayoutVars>
          <dgm:bulletEnabled val="1"/>
        </dgm:presLayoutVars>
      </dgm:prSet>
      <dgm:spPr/>
    </dgm:pt>
    <dgm:pt modelId="{DA128062-A719-AB4D-8B67-D205550978D4}" type="pres">
      <dgm:prSet presAssocID="{2B7611D6-CA93-4B39-AD24-DCA1C5E50FBC}" presName="sibTransSpacerBeforeConnector" presStyleCnt="0"/>
      <dgm:spPr/>
    </dgm:pt>
    <dgm:pt modelId="{20D6FDDA-3EB6-534A-BBD9-1E335F2FDBA1}" type="pres">
      <dgm:prSet presAssocID="{2B7611D6-CA93-4B39-AD24-DCA1C5E50FBC}" presName="sibTrans" presStyleLbl="node1" presStyleIdx="1" presStyleCnt="3"/>
      <dgm:spPr/>
    </dgm:pt>
    <dgm:pt modelId="{6611D040-350E-194A-A1FA-9D7CD9437E42}" type="pres">
      <dgm:prSet presAssocID="{2B7611D6-CA93-4B39-AD24-DCA1C5E50FBC}" presName="sibTransSpacerAfterConnector" presStyleCnt="0"/>
      <dgm:spPr/>
    </dgm:pt>
    <dgm:pt modelId="{494BF705-A41E-BA47-9AE0-B30864BB8305}" type="pres">
      <dgm:prSet presAssocID="{3E252188-13B8-4697-91FD-BB76F8591410}" presName="node" presStyleLbl="node1" presStyleIdx="2" presStyleCnt="3">
        <dgm:presLayoutVars>
          <dgm:bulletEnabled val="1"/>
        </dgm:presLayoutVars>
      </dgm:prSet>
      <dgm:spPr/>
    </dgm:pt>
  </dgm:ptLst>
  <dgm:cxnLst>
    <dgm:cxn modelId="{60CA448A-8217-9C4F-84DE-F97FAEC4D492}" type="presOf" srcId="{F6E0851E-23A0-447D-9C7C-2A5445852344}" destId="{7FECFED1-D52D-8449-9943-3B8083EA8EFC}" srcOrd="0" destOrd="0" presId="urn:microsoft.com/office/officeart/2016/7/layout/BasicProcessNew"/>
    <dgm:cxn modelId="{484692BC-556F-477B-891D-37C14792E2D4}" srcId="{F6E0851E-23A0-447D-9C7C-2A5445852344}" destId="{F3DBD3E3-26D5-4176-AEA1-22C0EFC5A70A}" srcOrd="0" destOrd="0" parTransId="{A4EF3A52-D0C9-4FD0-80D4-FC74776BD0CE}" sibTransId="{2B7611D6-CA93-4B39-AD24-DCA1C5E50FBC}"/>
    <dgm:cxn modelId="{97647ABF-B141-4D46-948D-12615F7ACC6E}" srcId="{F6E0851E-23A0-447D-9C7C-2A5445852344}" destId="{3E252188-13B8-4697-91FD-BB76F8591410}" srcOrd="1" destOrd="0" parTransId="{36FC45A7-FE3A-403F-A690-A311E96D62A5}" sibTransId="{1D5E88FB-DACE-4290-A358-6863B98D3EE8}"/>
    <dgm:cxn modelId="{81DF67D4-C109-7E47-BB78-C4F0BBB147CD}" type="presOf" srcId="{F3DBD3E3-26D5-4176-AEA1-22C0EFC5A70A}" destId="{6334DF68-D517-2049-8E38-94B2B9F2F060}" srcOrd="0" destOrd="0" presId="urn:microsoft.com/office/officeart/2016/7/layout/BasicProcessNew"/>
    <dgm:cxn modelId="{D2B74CDD-8A69-1041-9F66-ADED5113C16F}" type="presOf" srcId="{2B7611D6-CA93-4B39-AD24-DCA1C5E50FBC}" destId="{20D6FDDA-3EB6-534A-BBD9-1E335F2FDBA1}" srcOrd="0" destOrd="0" presId="urn:microsoft.com/office/officeart/2016/7/layout/BasicProcessNew"/>
    <dgm:cxn modelId="{BB30D1E2-356B-3C4F-A0C2-FC4D7B50A420}" type="presOf" srcId="{3E252188-13B8-4697-91FD-BB76F8591410}" destId="{494BF705-A41E-BA47-9AE0-B30864BB8305}" srcOrd="0" destOrd="0" presId="urn:microsoft.com/office/officeart/2016/7/layout/BasicProcessNew"/>
    <dgm:cxn modelId="{C65D013D-F2C0-4048-AD1D-6DB0A85D3D07}" type="presParOf" srcId="{7FECFED1-D52D-8449-9943-3B8083EA8EFC}" destId="{6334DF68-D517-2049-8E38-94B2B9F2F060}" srcOrd="0" destOrd="0" presId="urn:microsoft.com/office/officeart/2016/7/layout/BasicProcessNew"/>
    <dgm:cxn modelId="{82C03C37-CA2A-DA4C-916D-A32A239F4251}" type="presParOf" srcId="{7FECFED1-D52D-8449-9943-3B8083EA8EFC}" destId="{DA128062-A719-AB4D-8B67-D205550978D4}" srcOrd="1" destOrd="0" presId="urn:microsoft.com/office/officeart/2016/7/layout/BasicProcessNew"/>
    <dgm:cxn modelId="{356836BC-7296-3146-9785-A75E5B47A233}" type="presParOf" srcId="{7FECFED1-D52D-8449-9943-3B8083EA8EFC}" destId="{20D6FDDA-3EB6-534A-BBD9-1E335F2FDBA1}" srcOrd="2" destOrd="0" presId="urn:microsoft.com/office/officeart/2016/7/layout/BasicProcessNew"/>
    <dgm:cxn modelId="{28900B23-2E67-214A-B8F5-F070CD6D51DF}" type="presParOf" srcId="{7FECFED1-D52D-8449-9943-3B8083EA8EFC}" destId="{6611D040-350E-194A-A1FA-9D7CD9437E42}" srcOrd="3" destOrd="0" presId="urn:microsoft.com/office/officeart/2016/7/layout/BasicProcessNew"/>
    <dgm:cxn modelId="{181B743F-8D57-0F41-B148-9684A5810A2F}" type="presParOf" srcId="{7FECFED1-D52D-8449-9943-3B8083EA8EFC}" destId="{494BF705-A41E-BA47-9AE0-B30864BB8305}" srcOrd="4" destOrd="0" presId="urn:microsoft.com/office/officeart/2016/7/layout/Basic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B8743E-B8C6-42D4-BE89-3E3AEFBE6596}" type="doc">
      <dgm:prSet loTypeId="urn:microsoft.com/office/officeart/2018/5/layout/CenteredIconLabelDescriptionList" loCatId="icon" qsTypeId="urn:microsoft.com/office/officeart/2005/8/quickstyle/simple1" qsCatId="simple" csTypeId="urn:microsoft.com/office/officeart/2018/5/colors/Iconchunking_neutralbg_accent2_2" csCatId="accent2" phldr="1"/>
      <dgm:spPr/>
      <dgm:t>
        <a:bodyPr/>
        <a:lstStyle/>
        <a:p>
          <a:endParaRPr lang="en-US"/>
        </a:p>
      </dgm:t>
    </dgm:pt>
    <dgm:pt modelId="{FE9C1CC5-20F5-49C5-B818-100EEEF98CA8}">
      <dgm:prSet/>
      <dgm:spPr/>
      <dgm:t>
        <a:bodyPr/>
        <a:lstStyle/>
        <a:p>
          <a:pPr>
            <a:defRPr b="1"/>
          </a:pPr>
          <a:r>
            <a:rPr lang="en-US"/>
            <a:t>Need for </a:t>
          </a:r>
          <a:r>
            <a:rPr lang="en-US" b="1"/>
            <a:t>social responsibility</a:t>
          </a:r>
          <a:r>
            <a:rPr lang="en-US"/>
            <a:t> &amp; </a:t>
          </a:r>
          <a:r>
            <a:rPr lang="en-US" b="1"/>
            <a:t>diversity</a:t>
          </a:r>
          <a:r>
            <a:rPr lang="en-US"/>
            <a:t> in LIS education</a:t>
          </a:r>
        </a:p>
      </dgm:t>
    </dgm:pt>
    <dgm:pt modelId="{5B045257-9186-448B-8103-D939E3BBE8CA}" type="parTrans" cxnId="{769F8DC2-6560-4DD0-B787-933A20B40891}">
      <dgm:prSet/>
      <dgm:spPr/>
      <dgm:t>
        <a:bodyPr/>
        <a:lstStyle/>
        <a:p>
          <a:endParaRPr lang="en-US"/>
        </a:p>
      </dgm:t>
    </dgm:pt>
    <dgm:pt modelId="{6917FF53-F25A-447C-8828-CB6D8D790F0C}" type="sibTrans" cxnId="{769F8DC2-6560-4DD0-B787-933A20B40891}">
      <dgm:prSet/>
      <dgm:spPr/>
      <dgm:t>
        <a:bodyPr/>
        <a:lstStyle/>
        <a:p>
          <a:endParaRPr lang="en-US"/>
        </a:p>
      </dgm:t>
    </dgm:pt>
    <dgm:pt modelId="{35894165-8AB4-40C2-AEFF-13533E1C850E}">
      <dgm:prSet/>
      <dgm:spPr/>
      <dgm:t>
        <a:bodyPr/>
        <a:lstStyle/>
        <a:p>
          <a:pPr>
            <a:defRPr b="1"/>
          </a:pPr>
          <a:r>
            <a:rPr lang="en-US"/>
            <a:t>Importance of community </a:t>
          </a:r>
          <a:r>
            <a:rPr lang="en-US" b="1"/>
            <a:t>engagement instead of outreach</a:t>
          </a:r>
          <a:endParaRPr lang="en-US"/>
        </a:p>
      </dgm:t>
    </dgm:pt>
    <dgm:pt modelId="{D2C7748E-BCDA-4867-BE55-5861D73F282C}" type="parTrans" cxnId="{E1AFF06B-7356-46F4-8684-E90B3F5BBF20}">
      <dgm:prSet/>
      <dgm:spPr/>
      <dgm:t>
        <a:bodyPr/>
        <a:lstStyle/>
        <a:p>
          <a:endParaRPr lang="en-US"/>
        </a:p>
      </dgm:t>
    </dgm:pt>
    <dgm:pt modelId="{87447E8B-3823-4085-8DB8-286EA2AB8641}" type="sibTrans" cxnId="{E1AFF06B-7356-46F4-8684-E90B3F5BBF20}">
      <dgm:prSet/>
      <dgm:spPr/>
      <dgm:t>
        <a:bodyPr/>
        <a:lstStyle/>
        <a:p>
          <a:endParaRPr lang="en-US"/>
        </a:p>
      </dgm:t>
    </dgm:pt>
    <dgm:pt modelId="{229F8E1D-9A6B-4BC5-B30E-46E4775B585B}">
      <dgm:prSet/>
      <dgm:spPr/>
      <dgm:t>
        <a:bodyPr/>
        <a:lstStyle/>
        <a:p>
          <a:pPr>
            <a:defRPr b="1"/>
          </a:pPr>
          <a:r>
            <a:rPr lang="en-US" b="1"/>
            <a:t>Practical</a:t>
          </a:r>
          <a:r>
            <a:rPr lang="en-US"/>
            <a:t>, rather than theoretical, </a:t>
          </a:r>
          <a:r>
            <a:rPr lang="en-US" b="1"/>
            <a:t>approach</a:t>
          </a:r>
          <a:r>
            <a:rPr lang="en-US"/>
            <a:t> to outreach</a:t>
          </a:r>
        </a:p>
      </dgm:t>
    </dgm:pt>
    <dgm:pt modelId="{B69B9113-9B9B-4194-A138-601CA0696039}" type="parTrans" cxnId="{DFFBE40F-261B-48F6-A4F2-AACD5D23CCB6}">
      <dgm:prSet/>
      <dgm:spPr/>
      <dgm:t>
        <a:bodyPr/>
        <a:lstStyle/>
        <a:p>
          <a:endParaRPr lang="en-US"/>
        </a:p>
      </dgm:t>
    </dgm:pt>
    <dgm:pt modelId="{4C25050A-C45E-4C58-9AC9-4477AD929724}" type="sibTrans" cxnId="{DFFBE40F-261B-48F6-A4F2-AACD5D23CCB6}">
      <dgm:prSet/>
      <dgm:spPr/>
      <dgm:t>
        <a:bodyPr/>
        <a:lstStyle/>
        <a:p>
          <a:endParaRPr lang="en-US"/>
        </a:p>
      </dgm:t>
    </dgm:pt>
    <dgm:pt modelId="{3B6F6CD0-32C1-4A2F-AA4D-F7E6C7C4C90C}">
      <dgm:prSet/>
      <dgm:spPr/>
      <dgm:t>
        <a:bodyPr/>
        <a:lstStyle/>
        <a:p>
          <a:pPr>
            <a:defRPr b="1"/>
          </a:pPr>
          <a:r>
            <a:rPr lang="en-US"/>
            <a:t>New teaching methods:</a:t>
          </a:r>
        </a:p>
      </dgm:t>
    </dgm:pt>
    <dgm:pt modelId="{9CBB72C4-0B54-4701-B47B-52931AE95B9F}" type="parTrans" cxnId="{6DD88307-6C65-4588-BE68-46B57FF89BBE}">
      <dgm:prSet/>
      <dgm:spPr/>
      <dgm:t>
        <a:bodyPr/>
        <a:lstStyle/>
        <a:p>
          <a:endParaRPr lang="en-US"/>
        </a:p>
      </dgm:t>
    </dgm:pt>
    <dgm:pt modelId="{FB23418C-5C51-4E2E-B3A9-1ACF27A9C72E}" type="sibTrans" cxnId="{6DD88307-6C65-4588-BE68-46B57FF89BBE}">
      <dgm:prSet/>
      <dgm:spPr/>
      <dgm:t>
        <a:bodyPr/>
        <a:lstStyle/>
        <a:p>
          <a:endParaRPr lang="en-US"/>
        </a:p>
      </dgm:t>
    </dgm:pt>
    <dgm:pt modelId="{19F49695-4E09-4D07-A2D2-8F9F7599B542}">
      <dgm:prSet/>
      <dgm:spPr/>
      <dgm:t>
        <a:bodyPr/>
        <a:lstStyle/>
        <a:p>
          <a:r>
            <a:rPr lang="en-US" dirty="0"/>
            <a:t>Set of skills to determine </a:t>
          </a:r>
          <a:r>
            <a:rPr lang="en-US" b="1" dirty="0"/>
            <a:t>how sociocultural context shapes information practices</a:t>
          </a:r>
          <a:endParaRPr lang="en-US" dirty="0"/>
        </a:p>
      </dgm:t>
    </dgm:pt>
    <dgm:pt modelId="{EDC18758-0EDE-4E6B-BA59-7A97DA5D8D85}" type="parTrans" cxnId="{0BF66ECC-EF9A-45E9-A8FF-6DEB8107E1B3}">
      <dgm:prSet/>
      <dgm:spPr/>
      <dgm:t>
        <a:bodyPr/>
        <a:lstStyle/>
        <a:p>
          <a:endParaRPr lang="en-US"/>
        </a:p>
      </dgm:t>
    </dgm:pt>
    <dgm:pt modelId="{C5022FA6-AB63-4187-A8CA-AB5102B08258}" type="sibTrans" cxnId="{0BF66ECC-EF9A-45E9-A8FF-6DEB8107E1B3}">
      <dgm:prSet/>
      <dgm:spPr/>
      <dgm:t>
        <a:bodyPr/>
        <a:lstStyle/>
        <a:p>
          <a:endParaRPr lang="en-US"/>
        </a:p>
      </dgm:t>
    </dgm:pt>
    <dgm:pt modelId="{00D0A649-B727-4877-AB8B-C46A97723505}">
      <dgm:prSet/>
      <dgm:spPr/>
      <dgm:t>
        <a:bodyPr/>
        <a:lstStyle/>
        <a:p>
          <a:r>
            <a:rPr lang="en-US"/>
            <a:t>Shift from passive learning to </a:t>
          </a:r>
          <a:r>
            <a:rPr lang="en-US" b="1"/>
            <a:t>active learning</a:t>
          </a:r>
          <a:endParaRPr lang="en-US"/>
        </a:p>
      </dgm:t>
    </dgm:pt>
    <dgm:pt modelId="{0BF4C2B1-39D8-4C98-8D6F-579EB76FA3D0}" type="parTrans" cxnId="{EDD4E095-341E-4DBF-997C-48444CDC47A0}">
      <dgm:prSet/>
      <dgm:spPr/>
      <dgm:t>
        <a:bodyPr/>
        <a:lstStyle/>
        <a:p>
          <a:endParaRPr lang="en-US"/>
        </a:p>
      </dgm:t>
    </dgm:pt>
    <dgm:pt modelId="{F79F1BE8-53D8-481E-9A98-E9640428980A}" type="sibTrans" cxnId="{EDD4E095-341E-4DBF-997C-48444CDC47A0}">
      <dgm:prSet/>
      <dgm:spPr/>
      <dgm:t>
        <a:bodyPr/>
        <a:lstStyle/>
        <a:p>
          <a:endParaRPr lang="en-US"/>
        </a:p>
      </dgm:t>
    </dgm:pt>
    <dgm:pt modelId="{07D621BB-AF03-4951-96E1-CD505D23A9D5}" type="pres">
      <dgm:prSet presAssocID="{A3B8743E-B8C6-42D4-BE89-3E3AEFBE6596}" presName="root" presStyleCnt="0">
        <dgm:presLayoutVars>
          <dgm:dir/>
          <dgm:resizeHandles val="exact"/>
        </dgm:presLayoutVars>
      </dgm:prSet>
      <dgm:spPr/>
    </dgm:pt>
    <dgm:pt modelId="{6975190B-8858-420F-BD9A-42CCA578AF1B}" type="pres">
      <dgm:prSet presAssocID="{FE9C1CC5-20F5-49C5-B818-100EEEF98CA8}" presName="compNode" presStyleCnt="0"/>
      <dgm:spPr/>
    </dgm:pt>
    <dgm:pt modelId="{2763B015-A775-453E-8E89-2199F0A6DD6B}" type="pres">
      <dgm:prSet presAssocID="{FE9C1CC5-20F5-49C5-B818-100EEEF98CA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CD1E4052-6B20-445D-A662-2AF49BCAD845}" type="pres">
      <dgm:prSet presAssocID="{FE9C1CC5-20F5-49C5-B818-100EEEF98CA8}" presName="iconSpace" presStyleCnt="0"/>
      <dgm:spPr/>
    </dgm:pt>
    <dgm:pt modelId="{B8D086C0-EFB8-40FB-A731-B84960DDD8BD}" type="pres">
      <dgm:prSet presAssocID="{FE9C1CC5-20F5-49C5-B818-100EEEF98CA8}" presName="parTx" presStyleLbl="revTx" presStyleIdx="0" presStyleCnt="8">
        <dgm:presLayoutVars>
          <dgm:chMax val="0"/>
          <dgm:chPref val="0"/>
        </dgm:presLayoutVars>
      </dgm:prSet>
      <dgm:spPr/>
    </dgm:pt>
    <dgm:pt modelId="{A48100B9-693D-48CF-AAB9-A6F881BCD826}" type="pres">
      <dgm:prSet presAssocID="{FE9C1CC5-20F5-49C5-B818-100EEEF98CA8}" presName="txSpace" presStyleCnt="0"/>
      <dgm:spPr/>
    </dgm:pt>
    <dgm:pt modelId="{FCFD3E1A-2D0E-42B7-82CD-C05155F8188F}" type="pres">
      <dgm:prSet presAssocID="{FE9C1CC5-20F5-49C5-B818-100EEEF98CA8}" presName="desTx" presStyleLbl="revTx" presStyleIdx="1" presStyleCnt="8">
        <dgm:presLayoutVars/>
      </dgm:prSet>
      <dgm:spPr/>
    </dgm:pt>
    <dgm:pt modelId="{22296B18-D406-4AC6-BC31-73CB15D35AB2}" type="pres">
      <dgm:prSet presAssocID="{6917FF53-F25A-447C-8828-CB6D8D790F0C}" presName="sibTrans" presStyleCnt="0"/>
      <dgm:spPr/>
    </dgm:pt>
    <dgm:pt modelId="{5021D5AF-7A74-44F5-8D7A-12736C1BB3EE}" type="pres">
      <dgm:prSet presAssocID="{35894165-8AB4-40C2-AEFF-13533E1C850E}" presName="compNode" presStyleCnt="0"/>
      <dgm:spPr/>
    </dgm:pt>
    <dgm:pt modelId="{0CB700D1-BDDA-4DD0-AAE0-87D4A2B9936F}" type="pres">
      <dgm:prSet presAssocID="{35894165-8AB4-40C2-AEFF-13533E1C850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C349959E-4FCF-4BE5-A7C7-C577635697CC}" type="pres">
      <dgm:prSet presAssocID="{35894165-8AB4-40C2-AEFF-13533E1C850E}" presName="iconSpace" presStyleCnt="0"/>
      <dgm:spPr/>
    </dgm:pt>
    <dgm:pt modelId="{75E9DAA9-61F0-4E61-98B0-FB62831167B8}" type="pres">
      <dgm:prSet presAssocID="{35894165-8AB4-40C2-AEFF-13533E1C850E}" presName="parTx" presStyleLbl="revTx" presStyleIdx="2" presStyleCnt="8">
        <dgm:presLayoutVars>
          <dgm:chMax val="0"/>
          <dgm:chPref val="0"/>
        </dgm:presLayoutVars>
      </dgm:prSet>
      <dgm:spPr/>
    </dgm:pt>
    <dgm:pt modelId="{45936513-E8FD-4B54-8125-DB2A3DCCFF5F}" type="pres">
      <dgm:prSet presAssocID="{35894165-8AB4-40C2-AEFF-13533E1C850E}" presName="txSpace" presStyleCnt="0"/>
      <dgm:spPr/>
    </dgm:pt>
    <dgm:pt modelId="{5371FD33-35D7-4F90-9A32-312BB83AB197}" type="pres">
      <dgm:prSet presAssocID="{35894165-8AB4-40C2-AEFF-13533E1C850E}" presName="desTx" presStyleLbl="revTx" presStyleIdx="3" presStyleCnt="8">
        <dgm:presLayoutVars/>
      </dgm:prSet>
      <dgm:spPr/>
    </dgm:pt>
    <dgm:pt modelId="{3E6C833A-79B7-4AB4-9B02-D3DA19171414}" type="pres">
      <dgm:prSet presAssocID="{87447E8B-3823-4085-8DB8-286EA2AB8641}" presName="sibTrans" presStyleCnt="0"/>
      <dgm:spPr/>
    </dgm:pt>
    <dgm:pt modelId="{E837F76D-B758-4ABA-A08B-8F16D799153A}" type="pres">
      <dgm:prSet presAssocID="{229F8E1D-9A6B-4BC5-B30E-46E4775B585B}" presName="compNode" presStyleCnt="0"/>
      <dgm:spPr/>
    </dgm:pt>
    <dgm:pt modelId="{1C1162C9-8656-4CDB-8F34-193DA5B805EB}" type="pres">
      <dgm:prSet presAssocID="{229F8E1D-9A6B-4BC5-B30E-46E4775B585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 Bulb and Gear"/>
        </a:ext>
      </dgm:extLst>
    </dgm:pt>
    <dgm:pt modelId="{4595B2A0-DE66-4918-8DFE-13CD1D61E4F5}" type="pres">
      <dgm:prSet presAssocID="{229F8E1D-9A6B-4BC5-B30E-46E4775B585B}" presName="iconSpace" presStyleCnt="0"/>
      <dgm:spPr/>
    </dgm:pt>
    <dgm:pt modelId="{77929F31-D8D4-4500-8FB3-B1E879B204B9}" type="pres">
      <dgm:prSet presAssocID="{229F8E1D-9A6B-4BC5-B30E-46E4775B585B}" presName="parTx" presStyleLbl="revTx" presStyleIdx="4" presStyleCnt="8">
        <dgm:presLayoutVars>
          <dgm:chMax val="0"/>
          <dgm:chPref val="0"/>
        </dgm:presLayoutVars>
      </dgm:prSet>
      <dgm:spPr/>
    </dgm:pt>
    <dgm:pt modelId="{57415900-D7C9-42F0-9332-DBDBA92326A0}" type="pres">
      <dgm:prSet presAssocID="{229F8E1D-9A6B-4BC5-B30E-46E4775B585B}" presName="txSpace" presStyleCnt="0"/>
      <dgm:spPr/>
    </dgm:pt>
    <dgm:pt modelId="{5402921E-9AA3-4B39-B069-D4C088414945}" type="pres">
      <dgm:prSet presAssocID="{229F8E1D-9A6B-4BC5-B30E-46E4775B585B}" presName="desTx" presStyleLbl="revTx" presStyleIdx="5" presStyleCnt="8">
        <dgm:presLayoutVars/>
      </dgm:prSet>
      <dgm:spPr/>
    </dgm:pt>
    <dgm:pt modelId="{024D9E68-9F82-44B4-933C-CF95DF4AA8C2}" type="pres">
      <dgm:prSet presAssocID="{4C25050A-C45E-4C58-9AC9-4477AD929724}" presName="sibTrans" presStyleCnt="0"/>
      <dgm:spPr/>
    </dgm:pt>
    <dgm:pt modelId="{3799E53B-6EAB-400A-87EE-0C78EEF75EEA}" type="pres">
      <dgm:prSet presAssocID="{3B6F6CD0-32C1-4A2F-AA4D-F7E6C7C4C90C}" presName="compNode" presStyleCnt="0"/>
      <dgm:spPr/>
    </dgm:pt>
    <dgm:pt modelId="{2D459D18-BA83-4BA4-9CE7-1E3C018EB65C}" type="pres">
      <dgm:prSet presAssocID="{3B6F6CD0-32C1-4A2F-AA4D-F7E6C7C4C90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A7B50EA9-15F2-4A50-B1B4-678045CD7A8F}" type="pres">
      <dgm:prSet presAssocID="{3B6F6CD0-32C1-4A2F-AA4D-F7E6C7C4C90C}" presName="iconSpace" presStyleCnt="0"/>
      <dgm:spPr/>
    </dgm:pt>
    <dgm:pt modelId="{B6DDBE11-4563-4A8D-822E-3CC6F19D35D9}" type="pres">
      <dgm:prSet presAssocID="{3B6F6CD0-32C1-4A2F-AA4D-F7E6C7C4C90C}" presName="parTx" presStyleLbl="revTx" presStyleIdx="6" presStyleCnt="8">
        <dgm:presLayoutVars>
          <dgm:chMax val="0"/>
          <dgm:chPref val="0"/>
        </dgm:presLayoutVars>
      </dgm:prSet>
      <dgm:spPr/>
    </dgm:pt>
    <dgm:pt modelId="{AA496C53-4FA9-49E0-9052-BC23D9DB20FD}" type="pres">
      <dgm:prSet presAssocID="{3B6F6CD0-32C1-4A2F-AA4D-F7E6C7C4C90C}" presName="txSpace" presStyleCnt="0"/>
      <dgm:spPr/>
    </dgm:pt>
    <dgm:pt modelId="{414F9173-7DEF-4EEB-97F4-ECE182E684E6}" type="pres">
      <dgm:prSet presAssocID="{3B6F6CD0-32C1-4A2F-AA4D-F7E6C7C4C90C}" presName="desTx" presStyleLbl="revTx" presStyleIdx="7" presStyleCnt="8" custLinFactNeighborY="-59506">
        <dgm:presLayoutVars/>
      </dgm:prSet>
      <dgm:spPr/>
    </dgm:pt>
  </dgm:ptLst>
  <dgm:cxnLst>
    <dgm:cxn modelId="{6DD88307-6C65-4588-BE68-46B57FF89BBE}" srcId="{A3B8743E-B8C6-42D4-BE89-3E3AEFBE6596}" destId="{3B6F6CD0-32C1-4A2F-AA4D-F7E6C7C4C90C}" srcOrd="3" destOrd="0" parTransId="{9CBB72C4-0B54-4701-B47B-52931AE95B9F}" sibTransId="{FB23418C-5C51-4E2E-B3A9-1ACF27A9C72E}"/>
    <dgm:cxn modelId="{DFFBE40F-261B-48F6-A4F2-AACD5D23CCB6}" srcId="{A3B8743E-B8C6-42D4-BE89-3E3AEFBE6596}" destId="{229F8E1D-9A6B-4BC5-B30E-46E4775B585B}" srcOrd="2" destOrd="0" parTransId="{B69B9113-9B9B-4194-A138-601CA0696039}" sibTransId="{4C25050A-C45E-4C58-9AC9-4477AD929724}"/>
    <dgm:cxn modelId="{D651221C-F1B5-45DB-8BD3-49D95D54C9FC}" type="presOf" srcId="{A3B8743E-B8C6-42D4-BE89-3E3AEFBE6596}" destId="{07D621BB-AF03-4951-96E1-CD505D23A9D5}" srcOrd="0" destOrd="0" presId="urn:microsoft.com/office/officeart/2018/5/layout/CenteredIconLabelDescriptionList"/>
    <dgm:cxn modelId="{99470C26-AA91-4DBB-8D75-6A5767DC5392}" type="presOf" srcId="{3B6F6CD0-32C1-4A2F-AA4D-F7E6C7C4C90C}" destId="{B6DDBE11-4563-4A8D-822E-3CC6F19D35D9}" srcOrd="0" destOrd="0" presId="urn:microsoft.com/office/officeart/2018/5/layout/CenteredIconLabelDescriptionList"/>
    <dgm:cxn modelId="{E91C5444-3A48-4FD6-9DD8-90CF66263233}" type="presOf" srcId="{229F8E1D-9A6B-4BC5-B30E-46E4775B585B}" destId="{77929F31-D8D4-4500-8FB3-B1E879B204B9}" srcOrd="0" destOrd="0" presId="urn:microsoft.com/office/officeart/2018/5/layout/CenteredIconLabelDescriptionList"/>
    <dgm:cxn modelId="{E1AFF06B-7356-46F4-8684-E90B3F5BBF20}" srcId="{A3B8743E-B8C6-42D4-BE89-3E3AEFBE6596}" destId="{35894165-8AB4-40C2-AEFF-13533E1C850E}" srcOrd="1" destOrd="0" parTransId="{D2C7748E-BCDA-4867-BE55-5861D73F282C}" sibTransId="{87447E8B-3823-4085-8DB8-286EA2AB8641}"/>
    <dgm:cxn modelId="{349F317B-9595-410B-80CF-8E0D2FD55700}" type="presOf" srcId="{FE9C1CC5-20F5-49C5-B818-100EEEF98CA8}" destId="{B8D086C0-EFB8-40FB-A731-B84960DDD8BD}" srcOrd="0" destOrd="0" presId="urn:microsoft.com/office/officeart/2018/5/layout/CenteredIconLabelDescriptionList"/>
    <dgm:cxn modelId="{8594EF8F-41AC-476C-9020-B26EEE05A0E4}" type="presOf" srcId="{35894165-8AB4-40C2-AEFF-13533E1C850E}" destId="{75E9DAA9-61F0-4E61-98B0-FB62831167B8}" srcOrd="0" destOrd="0" presId="urn:microsoft.com/office/officeart/2018/5/layout/CenteredIconLabelDescriptionList"/>
    <dgm:cxn modelId="{EDD4E095-341E-4DBF-997C-48444CDC47A0}" srcId="{3B6F6CD0-32C1-4A2F-AA4D-F7E6C7C4C90C}" destId="{00D0A649-B727-4877-AB8B-C46A97723505}" srcOrd="1" destOrd="0" parTransId="{0BF4C2B1-39D8-4C98-8D6F-579EB76FA3D0}" sibTransId="{F79F1BE8-53D8-481E-9A98-E9640428980A}"/>
    <dgm:cxn modelId="{5B5DD6A4-48E0-43E2-8FFE-81D26E96C487}" type="presOf" srcId="{19F49695-4E09-4D07-A2D2-8F9F7599B542}" destId="{414F9173-7DEF-4EEB-97F4-ECE182E684E6}" srcOrd="0" destOrd="0" presId="urn:microsoft.com/office/officeart/2018/5/layout/CenteredIconLabelDescriptionList"/>
    <dgm:cxn modelId="{769F8DC2-6560-4DD0-B787-933A20B40891}" srcId="{A3B8743E-B8C6-42D4-BE89-3E3AEFBE6596}" destId="{FE9C1CC5-20F5-49C5-B818-100EEEF98CA8}" srcOrd="0" destOrd="0" parTransId="{5B045257-9186-448B-8103-D939E3BBE8CA}" sibTransId="{6917FF53-F25A-447C-8828-CB6D8D790F0C}"/>
    <dgm:cxn modelId="{0BF66ECC-EF9A-45E9-A8FF-6DEB8107E1B3}" srcId="{3B6F6CD0-32C1-4A2F-AA4D-F7E6C7C4C90C}" destId="{19F49695-4E09-4D07-A2D2-8F9F7599B542}" srcOrd="0" destOrd="0" parTransId="{EDC18758-0EDE-4E6B-BA59-7A97DA5D8D85}" sibTransId="{C5022FA6-AB63-4187-A8CA-AB5102B08258}"/>
    <dgm:cxn modelId="{ABB94BF3-604A-44BE-B63D-3B9FEAAD140D}" type="presOf" srcId="{00D0A649-B727-4877-AB8B-C46A97723505}" destId="{414F9173-7DEF-4EEB-97F4-ECE182E684E6}" srcOrd="0" destOrd="1" presId="urn:microsoft.com/office/officeart/2018/5/layout/CenteredIconLabelDescriptionList"/>
    <dgm:cxn modelId="{CCA95ABF-20F8-4CF7-8FDA-8B9B2AE32075}" type="presParOf" srcId="{07D621BB-AF03-4951-96E1-CD505D23A9D5}" destId="{6975190B-8858-420F-BD9A-42CCA578AF1B}" srcOrd="0" destOrd="0" presId="urn:microsoft.com/office/officeart/2018/5/layout/CenteredIconLabelDescriptionList"/>
    <dgm:cxn modelId="{9783F2A5-4B26-4565-9E54-6A8ABF9FDCAC}" type="presParOf" srcId="{6975190B-8858-420F-BD9A-42CCA578AF1B}" destId="{2763B015-A775-453E-8E89-2199F0A6DD6B}" srcOrd="0" destOrd="0" presId="urn:microsoft.com/office/officeart/2018/5/layout/CenteredIconLabelDescriptionList"/>
    <dgm:cxn modelId="{A6DF57EE-1BF3-45BB-9275-E15527E33A73}" type="presParOf" srcId="{6975190B-8858-420F-BD9A-42CCA578AF1B}" destId="{CD1E4052-6B20-445D-A662-2AF49BCAD845}" srcOrd="1" destOrd="0" presId="urn:microsoft.com/office/officeart/2018/5/layout/CenteredIconLabelDescriptionList"/>
    <dgm:cxn modelId="{2054807F-031E-49FC-A036-51B6428E43EC}" type="presParOf" srcId="{6975190B-8858-420F-BD9A-42CCA578AF1B}" destId="{B8D086C0-EFB8-40FB-A731-B84960DDD8BD}" srcOrd="2" destOrd="0" presId="urn:microsoft.com/office/officeart/2018/5/layout/CenteredIconLabelDescriptionList"/>
    <dgm:cxn modelId="{9E2DC7B7-34B9-4817-A857-9DFDC208744C}" type="presParOf" srcId="{6975190B-8858-420F-BD9A-42CCA578AF1B}" destId="{A48100B9-693D-48CF-AAB9-A6F881BCD826}" srcOrd="3" destOrd="0" presId="urn:microsoft.com/office/officeart/2018/5/layout/CenteredIconLabelDescriptionList"/>
    <dgm:cxn modelId="{2914BA37-F679-4EEB-BF4C-31AE9626BAE0}" type="presParOf" srcId="{6975190B-8858-420F-BD9A-42CCA578AF1B}" destId="{FCFD3E1A-2D0E-42B7-82CD-C05155F8188F}" srcOrd="4" destOrd="0" presId="urn:microsoft.com/office/officeart/2018/5/layout/CenteredIconLabelDescriptionList"/>
    <dgm:cxn modelId="{43EE66B6-5EDD-4E72-98CE-7B8A1BB61007}" type="presParOf" srcId="{07D621BB-AF03-4951-96E1-CD505D23A9D5}" destId="{22296B18-D406-4AC6-BC31-73CB15D35AB2}" srcOrd="1" destOrd="0" presId="urn:microsoft.com/office/officeart/2018/5/layout/CenteredIconLabelDescriptionList"/>
    <dgm:cxn modelId="{21BAB4D5-7115-4BCA-8191-81696D36A651}" type="presParOf" srcId="{07D621BB-AF03-4951-96E1-CD505D23A9D5}" destId="{5021D5AF-7A74-44F5-8D7A-12736C1BB3EE}" srcOrd="2" destOrd="0" presId="urn:microsoft.com/office/officeart/2018/5/layout/CenteredIconLabelDescriptionList"/>
    <dgm:cxn modelId="{89037791-1605-4204-8879-DC92EDAA9130}" type="presParOf" srcId="{5021D5AF-7A74-44F5-8D7A-12736C1BB3EE}" destId="{0CB700D1-BDDA-4DD0-AAE0-87D4A2B9936F}" srcOrd="0" destOrd="0" presId="urn:microsoft.com/office/officeart/2018/5/layout/CenteredIconLabelDescriptionList"/>
    <dgm:cxn modelId="{A65ED48B-977F-4E69-9166-19FCDED18922}" type="presParOf" srcId="{5021D5AF-7A74-44F5-8D7A-12736C1BB3EE}" destId="{C349959E-4FCF-4BE5-A7C7-C577635697CC}" srcOrd="1" destOrd="0" presId="urn:microsoft.com/office/officeart/2018/5/layout/CenteredIconLabelDescriptionList"/>
    <dgm:cxn modelId="{8428C2DC-3EFC-469B-A6D7-ED0AA9790BD3}" type="presParOf" srcId="{5021D5AF-7A74-44F5-8D7A-12736C1BB3EE}" destId="{75E9DAA9-61F0-4E61-98B0-FB62831167B8}" srcOrd="2" destOrd="0" presId="urn:microsoft.com/office/officeart/2018/5/layout/CenteredIconLabelDescriptionList"/>
    <dgm:cxn modelId="{B8149F04-6B71-496B-BBB9-F2652B7E4DFD}" type="presParOf" srcId="{5021D5AF-7A74-44F5-8D7A-12736C1BB3EE}" destId="{45936513-E8FD-4B54-8125-DB2A3DCCFF5F}" srcOrd="3" destOrd="0" presId="urn:microsoft.com/office/officeart/2018/5/layout/CenteredIconLabelDescriptionList"/>
    <dgm:cxn modelId="{2C4E4F41-07A7-49BA-8E42-DD52AD296E0E}" type="presParOf" srcId="{5021D5AF-7A74-44F5-8D7A-12736C1BB3EE}" destId="{5371FD33-35D7-4F90-9A32-312BB83AB197}" srcOrd="4" destOrd="0" presId="urn:microsoft.com/office/officeart/2018/5/layout/CenteredIconLabelDescriptionList"/>
    <dgm:cxn modelId="{58F45A00-2F5E-4328-A828-F44D12F29FF4}" type="presParOf" srcId="{07D621BB-AF03-4951-96E1-CD505D23A9D5}" destId="{3E6C833A-79B7-4AB4-9B02-D3DA19171414}" srcOrd="3" destOrd="0" presId="urn:microsoft.com/office/officeart/2018/5/layout/CenteredIconLabelDescriptionList"/>
    <dgm:cxn modelId="{F9998A6E-CB53-4ADC-9011-4E5D4DCDE1D6}" type="presParOf" srcId="{07D621BB-AF03-4951-96E1-CD505D23A9D5}" destId="{E837F76D-B758-4ABA-A08B-8F16D799153A}" srcOrd="4" destOrd="0" presId="urn:microsoft.com/office/officeart/2018/5/layout/CenteredIconLabelDescriptionList"/>
    <dgm:cxn modelId="{5D9B43F8-61C0-47B4-96E3-3B2203D154C9}" type="presParOf" srcId="{E837F76D-B758-4ABA-A08B-8F16D799153A}" destId="{1C1162C9-8656-4CDB-8F34-193DA5B805EB}" srcOrd="0" destOrd="0" presId="urn:microsoft.com/office/officeart/2018/5/layout/CenteredIconLabelDescriptionList"/>
    <dgm:cxn modelId="{00E8C7DE-D683-4915-98B1-DBA70A8454E3}" type="presParOf" srcId="{E837F76D-B758-4ABA-A08B-8F16D799153A}" destId="{4595B2A0-DE66-4918-8DFE-13CD1D61E4F5}" srcOrd="1" destOrd="0" presId="urn:microsoft.com/office/officeart/2018/5/layout/CenteredIconLabelDescriptionList"/>
    <dgm:cxn modelId="{FA254688-7FB4-43AD-B11E-678DA6D8E8B4}" type="presParOf" srcId="{E837F76D-B758-4ABA-A08B-8F16D799153A}" destId="{77929F31-D8D4-4500-8FB3-B1E879B204B9}" srcOrd="2" destOrd="0" presId="urn:microsoft.com/office/officeart/2018/5/layout/CenteredIconLabelDescriptionList"/>
    <dgm:cxn modelId="{0ED99D31-454B-417E-9A61-8BC5608C6BB6}" type="presParOf" srcId="{E837F76D-B758-4ABA-A08B-8F16D799153A}" destId="{57415900-D7C9-42F0-9332-DBDBA92326A0}" srcOrd="3" destOrd="0" presId="urn:microsoft.com/office/officeart/2018/5/layout/CenteredIconLabelDescriptionList"/>
    <dgm:cxn modelId="{8FA1A228-6BD3-42B8-8860-638A541E18CE}" type="presParOf" srcId="{E837F76D-B758-4ABA-A08B-8F16D799153A}" destId="{5402921E-9AA3-4B39-B069-D4C088414945}" srcOrd="4" destOrd="0" presId="urn:microsoft.com/office/officeart/2018/5/layout/CenteredIconLabelDescriptionList"/>
    <dgm:cxn modelId="{DA293E41-9BAD-4393-B1DD-768BEBF615FC}" type="presParOf" srcId="{07D621BB-AF03-4951-96E1-CD505D23A9D5}" destId="{024D9E68-9F82-44B4-933C-CF95DF4AA8C2}" srcOrd="5" destOrd="0" presId="urn:microsoft.com/office/officeart/2018/5/layout/CenteredIconLabelDescriptionList"/>
    <dgm:cxn modelId="{C50E1ED3-B55A-4DFC-8172-21B5A2D06E38}" type="presParOf" srcId="{07D621BB-AF03-4951-96E1-CD505D23A9D5}" destId="{3799E53B-6EAB-400A-87EE-0C78EEF75EEA}" srcOrd="6" destOrd="0" presId="urn:microsoft.com/office/officeart/2018/5/layout/CenteredIconLabelDescriptionList"/>
    <dgm:cxn modelId="{C685FFCA-A1B8-4042-8AD3-E837BCCA15F3}" type="presParOf" srcId="{3799E53B-6EAB-400A-87EE-0C78EEF75EEA}" destId="{2D459D18-BA83-4BA4-9CE7-1E3C018EB65C}" srcOrd="0" destOrd="0" presId="urn:microsoft.com/office/officeart/2018/5/layout/CenteredIconLabelDescriptionList"/>
    <dgm:cxn modelId="{EF54E4BD-B699-472C-8A6F-376BF8C87448}" type="presParOf" srcId="{3799E53B-6EAB-400A-87EE-0C78EEF75EEA}" destId="{A7B50EA9-15F2-4A50-B1B4-678045CD7A8F}" srcOrd="1" destOrd="0" presId="urn:microsoft.com/office/officeart/2018/5/layout/CenteredIconLabelDescriptionList"/>
    <dgm:cxn modelId="{83575DA6-3A86-4B3F-9410-2A8CBCF95EA6}" type="presParOf" srcId="{3799E53B-6EAB-400A-87EE-0C78EEF75EEA}" destId="{B6DDBE11-4563-4A8D-822E-3CC6F19D35D9}" srcOrd="2" destOrd="0" presId="urn:microsoft.com/office/officeart/2018/5/layout/CenteredIconLabelDescriptionList"/>
    <dgm:cxn modelId="{8706F3B6-DCF3-49EF-9ACF-B3C7D6785EBF}" type="presParOf" srcId="{3799E53B-6EAB-400A-87EE-0C78EEF75EEA}" destId="{AA496C53-4FA9-49E0-9052-BC23D9DB20FD}" srcOrd="3" destOrd="0" presId="urn:microsoft.com/office/officeart/2018/5/layout/CenteredIconLabelDescriptionList"/>
    <dgm:cxn modelId="{8691E780-A715-4E8F-BD0C-F46C160B1295}" type="presParOf" srcId="{3799E53B-6EAB-400A-87EE-0C78EEF75EEA}" destId="{414F9173-7DEF-4EEB-97F4-ECE182E684E6}"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4DF68-D517-2049-8E38-94B2B9F2F060}">
      <dsp:nvSpPr>
        <dsp:cNvPr id="0" name=""/>
        <dsp:cNvSpPr/>
      </dsp:nvSpPr>
      <dsp:spPr>
        <a:xfrm>
          <a:off x="1000" y="380753"/>
          <a:ext cx="2615505" cy="156930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755650">
            <a:lnSpc>
              <a:spcPct val="90000"/>
            </a:lnSpc>
            <a:spcBef>
              <a:spcPct val="0"/>
            </a:spcBef>
            <a:spcAft>
              <a:spcPct val="35000"/>
            </a:spcAft>
            <a:buNone/>
          </a:pPr>
          <a:r>
            <a:rPr lang="en-US" sz="1700" kern="1200" dirty="0"/>
            <a:t>Reports empirical findings from research examining </a:t>
          </a:r>
          <a:r>
            <a:rPr lang="en-US" sz="1700" b="1" kern="1200" dirty="0"/>
            <a:t>health information practices </a:t>
          </a:r>
          <a:r>
            <a:rPr lang="en-US" sz="1700" kern="1200" dirty="0"/>
            <a:t>of </a:t>
          </a:r>
          <a:r>
            <a:rPr lang="en-US" sz="1700" b="1" kern="1200" dirty="0"/>
            <a:t>SC</a:t>
          </a:r>
          <a:r>
            <a:rPr lang="en-US" sz="1700" kern="1200" dirty="0"/>
            <a:t> </a:t>
          </a:r>
          <a:r>
            <a:rPr lang="en-US" sz="1700" b="1" kern="1200" dirty="0"/>
            <a:t>LGBTQ+</a:t>
          </a:r>
          <a:r>
            <a:rPr lang="en-US" sz="1700" kern="1200" dirty="0"/>
            <a:t> communities </a:t>
          </a:r>
        </a:p>
      </dsp:txBody>
      <dsp:txXfrm>
        <a:off x="1000" y="380753"/>
        <a:ext cx="2615505" cy="1569303"/>
      </dsp:txXfrm>
    </dsp:sp>
    <dsp:sp modelId="{20D6FDDA-3EB6-534A-BBD9-1E335F2FDBA1}">
      <dsp:nvSpPr>
        <dsp:cNvPr id="0" name=""/>
        <dsp:cNvSpPr/>
      </dsp:nvSpPr>
      <dsp:spPr>
        <a:xfrm>
          <a:off x="2689912" y="1043905"/>
          <a:ext cx="392325" cy="243000"/>
        </a:xfrm>
        <a:prstGeom prst="rightArrow">
          <a:avLst>
            <a:gd name="adj1" fmla="val 50000"/>
            <a:gd name="adj2" fmla="val 5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4BF705-A41E-BA47-9AE0-B30864BB8305}">
      <dsp:nvSpPr>
        <dsp:cNvPr id="0" name=""/>
        <dsp:cNvSpPr/>
      </dsp:nvSpPr>
      <dsp:spPr>
        <a:xfrm>
          <a:off x="3155644" y="380753"/>
          <a:ext cx="2615505" cy="156930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755650">
            <a:lnSpc>
              <a:spcPct val="90000"/>
            </a:lnSpc>
            <a:spcBef>
              <a:spcPct val="0"/>
            </a:spcBef>
            <a:spcAft>
              <a:spcPct val="35000"/>
            </a:spcAft>
            <a:buNone/>
          </a:pPr>
          <a:r>
            <a:rPr lang="en-US" sz="1700" kern="1200" dirty="0"/>
            <a:t>Leverages findings into implications for </a:t>
          </a:r>
          <a:r>
            <a:rPr lang="en-US" sz="1700" b="1" kern="1200" dirty="0"/>
            <a:t>re-framing LIS education</a:t>
          </a:r>
          <a:r>
            <a:rPr lang="en-US" sz="1700" kern="1200" dirty="0"/>
            <a:t>, specifically </a:t>
          </a:r>
          <a:r>
            <a:rPr lang="en-US" sz="1700" b="1" kern="1200" dirty="0"/>
            <a:t>health librarianship</a:t>
          </a:r>
          <a:endParaRPr lang="en-US" sz="1700" kern="1200" dirty="0"/>
        </a:p>
      </dsp:txBody>
      <dsp:txXfrm>
        <a:off x="3155644" y="380753"/>
        <a:ext cx="2615505" cy="15693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63B015-A775-453E-8E89-2199F0A6DD6B}">
      <dsp:nvSpPr>
        <dsp:cNvPr id="0" name=""/>
        <dsp:cNvSpPr/>
      </dsp:nvSpPr>
      <dsp:spPr>
        <a:xfrm>
          <a:off x="422397" y="230116"/>
          <a:ext cx="445051" cy="3575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8D086C0-EFB8-40FB-A731-B84960DDD8BD}">
      <dsp:nvSpPr>
        <dsp:cNvPr id="0" name=""/>
        <dsp:cNvSpPr/>
      </dsp:nvSpPr>
      <dsp:spPr>
        <a:xfrm>
          <a:off x="9135" y="668073"/>
          <a:ext cx="1271575" cy="75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Need for </a:t>
          </a:r>
          <a:r>
            <a:rPr lang="en-US" sz="1400" b="1" kern="1200"/>
            <a:t>social responsibility</a:t>
          </a:r>
          <a:r>
            <a:rPr lang="en-US" sz="1400" kern="1200"/>
            <a:t> &amp; </a:t>
          </a:r>
          <a:r>
            <a:rPr lang="en-US" sz="1400" b="1" kern="1200"/>
            <a:t>diversity</a:t>
          </a:r>
          <a:r>
            <a:rPr lang="en-US" sz="1400" kern="1200"/>
            <a:t> in LIS education</a:t>
          </a:r>
        </a:p>
      </dsp:txBody>
      <dsp:txXfrm>
        <a:off x="9135" y="668073"/>
        <a:ext cx="1271575" cy="754886"/>
      </dsp:txXfrm>
    </dsp:sp>
    <dsp:sp modelId="{FCFD3E1A-2D0E-42B7-82CD-C05155F8188F}">
      <dsp:nvSpPr>
        <dsp:cNvPr id="0" name=""/>
        <dsp:cNvSpPr/>
      </dsp:nvSpPr>
      <dsp:spPr>
        <a:xfrm>
          <a:off x="9135" y="1460371"/>
          <a:ext cx="1271575" cy="640323"/>
        </a:xfrm>
        <a:prstGeom prst="rect">
          <a:avLst/>
        </a:prstGeom>
        <a:noFill/>
        <a:ln>
          <a:noFill/>
        </a:ln>
        <a:effectLst/>
      </dsp:spPr>
      <dsp:style>
        <a:lnRef idx="0">
          <a:scrgbClr r="0" g="0" b="0"/>
        </a:lnRef>
        <a:fillRef idx="0">
          <a:scrgbClr r="0" g="0" b="0"/>
        </a:fillRef>
        <a:effectRef idx="0">
          <a:scrgbClr r="0" g="0" b="0"/>
        </a:effectRef>
        <a:fontRef idx="minor"/>
      </dsp:style>
    </dsp:sp>
    <dsp:sp modelId="{0CB700D1-BDDA-4DD0-AAE0-87D4A2B9936F}">
      <dsp:nvSpPr>
        <dsp:cNvPr id="0" name=""/>
        <dsp:cNvSpPr/>
      </dsp:nvSpPr>
      <dsp:spPr>
        <a:xfrm>
          <a:off x="1916498" y="230116"/>
          <a:ext cx="445051" cy="3575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5E9DAA9-61F0-4E61-98B0-FB62831167B8}">
      <dsp:nvSpPr>
        <dsp:cNvPr id="0" name=""/>
        <dsp:cNvSpPr/>
      </dsp:nvSpPr>
      <dsp:spPr>
        <a:xfrm>
          <a:off x="1503236" y="668073"/>
          <a:ext cx="1271575" cy="75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Importance of community </a:t>
          </a:r>
          <a:r>
            <a:rPr lang="en-US" sz="1400" b="1" kern="1200"/>
            <a:t>engagement instead of outreach</a:t>
          </a:r>
          <a:endParaRPr lang="en-US" sz="1400" kern="1200"/>
        </a:p>
      </dsp:txBody>
      <dsp:txXfrm>
        <a:off x="1503236" y="668073"/>
        <a:ext cx="1271575" cy="754886"/>
      </dsp:txXfrm>
    </dsp:sp>
    <dsp:sp modelId="{5371FD33-35D7-4F90-9A32-312BB83AB197}">
      <dsp:nvSpPr>
        <dsp:cNvPr id="0" name=""/>
        <dsp:cNvSpPr/>
      </dsp:nvSpPr>
      <dsp:spPr>
        <a:xfrm>
          <a:off x="1503236" y="1460371"/>
          <a:ext cx="1271575" cy="640323"/>
        </a:xfrm>
        <a:prstGeom prst="rect">
          <a:avLst/>
        </a:prstGeom>
        <a:noFill/>
        <a:ln>
          <a:noFill/>
        </a:ln>
        <a:effectLst/>
      </dsp:spPr>
      <dsp:style>
        <a:lnRef idx="0">
          <a:scrgbClr r="0" g="0" b="0"/>
        </a:lnRef>
        <a:fillRef idx="0">
          <a:scrgbClr r="0" g="0" b="0"/>
        </a:fillRef>
        <a:effectRef idx="0">
          <a:scrgbClr r="0" g="0" b="0"/>
        </a:effectRef>
        <a:fontRef idx="minor"/>
      </dsp:style>
    </dsp:sp>
    <dsp:sp modelId="{1C1162C9-8656-4CDB-8F34-193DA5B805EB}">
      <dsp:nvSpPr>
        <dsp:cNvPr id="0" name=""/>
        <dsp:cNvSpPr/>
      </dsp:nvSpPr>
      <dsp:spPr>
        <a:xfrm>
          <a:off x="3410599" y="230116"/>
          <a:ext cx="445051" cy="3575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929F31-D8D4-4500-8FB3-B1E879B204B9}">
      <dsp:nvSpPr>
        <dsp:cNvPr id="0" name=""/>
        <dsp:cNvSpPr/>
      </dsp:nvSpPr>
      <dsp:spPr>
        <a:xfrm>
          <a:off x="2997337" y="668073"/>
          <a:ext cx="1271575" cy="75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b="1" kern="1200"/>
            <a:t>Practical</a:t>
          </a:r>
          <a:r>
            <a:rPr lang="en-US" sz="1400" kern="1200"/>
            <a:t>, rather than theoretical, </a:t>
          </a:r>
          <a:r>
            <a:rPr lang="en-US" sz="1400" b="1" kern="1200"/>
            <a:t>approach</a:t>
          </a:r>
          <a:r>
            <a:rPr lang="en-US" sz="1400" kern="1200"/>
            <a:t> to outreach</a:t>
          </a:r>
        </a:p>
      </dsp:txBody>
      <dsp:txXfrm>
        <a:off x="2997337" y="668073"/>
        <a:ext cx="1271575" cy="754886"/>
      </dsp:txXfrm>
    </dsp:sp>
    <dsp:sp modelId="{5402921E-9AA3-4B39-B069-D4C088414945}">
      <dsp:nvSpPr>
        <dsp:cNvPr id="0" name=""/>
        <dsp:cNvSpPr/>
      </dsp:nvSpPr>
      <dsp:spPr>
        <a:xfrm>
          <a:off x="2997337" y="1460371"/>
          <a:ext cx="1271575" cy="640323"/>
        </a:xfrm>
        <a:prstGeom prst="rect">
          <a:avLst/>
        </a:prstGeom>
        <a:noFill/>
        <a:ln>
          <a:noFill/>
        </a:ln>
        <a:effectLst/>
      </dsp:spPr>
      <dsp:style>
        <a:lnRef idx="0">
          <a:scrgbClr r="0" g="0" b="0"/>
        </a:lnRef>
        <a:fillRef idx="0">
          <a:scrgbClr r="0" g="0" b="0"/>
        </a:fillRef>
        <a:effectRef idx="0">
          <a:scrgbClr r="0" g="0" b="0"/>
        </a:effectRef>
        <a:fontRef idx="minor"/>
      </dsp:style>
    </dsp:sp>
    <dsp:sp modelId="{2D459D18-BA83-4BA4-9CE7-1E3C018EB65C}">
      <dsp:nvSpPr>
        <dsp:cNvPr id="0" name=""/>
        <dsp:cNvSpPr/>
      </dsp:nvSpPr>
      <dsp:spPr>
        <a:xfrm>
          <a:off x="4904700" y="230116"/>
          <a:ext cx="445051" cy="3575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DDBE11-4563-4A8D-822E-3CC6F19D35D9}">
      <dsp:nvSpPr>
        <dsp:cNvPr id="0" name=""/>
        <dsp:cNvSpPr/>
      </dsp:nvSpPr>
      <dsp:spPr>
        <a:xfrm>
          <a:off x="4491438" y="668073"/>
          <a:ext cx="1271575" cy="75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New teaching methods:</a:t>
          </a:r>
        </a:p>
      </dsp:txBody>
      <dsp:txXfrm>
        <a:off x="4491438" y="668073"/>
        <a:ext cx="1271575" cy="754886"/>
      </dsp:txXfrm>
    </dsp:sp>
    <dsp:sp modelId="{414F9173-7DEF-4EEB-97F4-ECE182E684E6}">
      <dsp:nvSpPr>
        <dsp:cNvPr id="0" name=""/>
        <dsp:cNvSpPr/>
      </dsp:nvSpPr>
      <dsp:spPr>
        <a:xfrm>
          <a:off x="4491438" y="1079340"/>
          <a:ext cx="1271575" cy="6403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Set of skills to determine </a:t>
          </a:r>
          <a:r>
            <a:rPr lang="en-US" sz="1100" b="1" kern="1200" dirty="0"/>
            <a:t>how sociocultural context shapes information practices</a:t>
          </a:r>
          <a:endParaRPr lang="en-US" sz="1100" kern="1200" dirty="0"/>
        </a:p>
        <a:p>
          <a:pPr marL="0" lvl="0" indent="0" algn="ctr" defTabSz="488950">
            <a:lnSpc>
              <a:spcPct val="90000"/>
            </a:lnSpc>
            <a:spcBef>
              <a:spcPct val="0"/>
            </a:spcBef>
            <a:spcAft>
              <a:spcPct val="35000"/>
            </a:spcAft>
            <a:buNone/>
          </a:pPr>
          <a:r>
            <a:rPr lang="en-US" sz="1100" kern="1200"/>
            <a:t>Shift from passive learning to </a:t>
          </a:r>
          <a:r>
            <a:rPr lang="en-US" sz="1100" b="1" kern="1200"/>
            <a:t>active learning</a:t>
          </a:r>
          <a:endParaRPr lang="en-US" sz="1100" kern="1200"/>
        </a:p>
      </dsp:txBody>
      <dsp:txXfrm>
        <a:off x="4491438" y="1079340"/>
        <a:ext cx="1271575" cy="640323"/>
      </dsp:txXfrm>
    </dsp:sp>
  </dsp:spTree>
</dsp:drawing>
</file>

<file path=ppt/diagrams/layout1.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dirty="0"/>
              <a:t>Nick</a:t>
            </a:r>
          </a:p>
          <a:p>
            <a:pPr marL="0" lvl="0" indent="0" algn="l" rtl="0">
              <a:spcBef>
                <a:spcPts val="0"/>
              </a:spcBef>
              <a:spcAft>
                <a:spcPts val="0"/>
              </a:spcAft>
              <a:buNone/>
            </a:pPr>
            <a:endParaRPr lang="en" sz="1400" b="1" dirty="0"/>
          </a:p>
          <a:p>
            <a:pPr marL="285750" lvl="0" indent="-285750" algn="l" rtl="0">
              <a:spcBef>
                <a:spcPts val="0"/>
              </a:spcBef>
              <a:spcAft>
                <a:spcPts val="0"/>
              </a:spcAft>
            </a:pPr>
            <a:r>
              <a:rPr lang="en" sz="1400" b="0" dirty="0"/>
              <a:t>Research funded by a three-year IMLS early career research grant</a:t>
            </a:r>
            <a:endParaRPr sz="1400" b="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dirty="0"/>
              <a:t>Vanessa</a:t>
            </a:r>
          </a:p>
          <a:p>
            <a:pPr marL="0" lvl="0" indent="0" algn="l" rtl="0">
              <a:spcBef>
                <a:spcPts val="0"/>
              </a:spcBef>
              <a:spcAft>
                <a:spcPts val="0"/>
              </a:spcAft>
              <a:buNone/>
            </a:pPr>
            <a:endParaRPr lang="en-US" sz="1100" b="1" dirty="0"/>
          </a:p>
          <a:p>
            <a:pPr marL="171450" lvl="0" indent="-171450" algn="l" rtl="0">
              <a:spcBef>
                <a:spcPts val="0"/>
              </a:spcBef>
              <a:spcAft>
                <a:spcPts val="0"/>
              </a:spcAft>
            </a:pPr>
            <a:r>
              <a:rPr lang="en-US" sz="1100" b="0" dirty="0"/>
              <a:t>Through second-cycle coding, we developed a conceptual model describing how sociocultural context shapes the health information practices of LGBTQ+ populations</a:t>
            </a:r>
          </a:p>
          <a:p>
            <a:pPr marL="171450" lvl="0" indent="-171450" algn="l" rtl="0">
              <a:spcBef>
                <a:spcPts val="0"/>
              </a:spcBef>
              <a:spcAft>
                <a:spcPts val="0"/>
              </a:spcAft>
            </a:pPr>
            <a:r>
              <a:rPr lang="en-US" sz="1100" b="0" dirty="0"/>
              <a:t>The first part of the model is contextual conditions</a:t>
            </a:r>
          </a:p>
          <a:p>
            <a:pPr marL="457200" indent="-298450"/>
            <a:r>
              <a:rPr lang="en-US" sz="1100" b="0" dirty="0"/>
              <a:t>These are </a:t>
            </a:r>
            <a:r>
              <a:rPr lang="en-US" sz="1100" b="0" i="0" u="none" strike="noStrike" cap="none" dirty="0">
                <a:solidFill>
                  <a:srgbClr val="000000"/>
                </a:solidFill>
                <a:effectLst/>
                <a:latin typeface="Arial"/>
                <a:ea typeface="Arial"/>
                <a:cs typeface="Arial"/>
                <a:sym typeface="Arial"/>
              </a:rPr>
              <a:t>underlying circumstances shaping how individuals and communities interact with health information, </a:t>
            </a:r>
            <a:r>
              <a:rPr lang="en-US" sz="1100" b="0" dirty="0"/>
              <a:t>such as identity, economics, and politics</a:t>
            </a:r>
          </a:p>
          <a:p>
            <a:pPr marL="171450" lvl="0" indent="-171450" algn="l" rtl="0">
              <a:spcBef>
                <a:spcPts val="0"/>
              </a:spcBef>
              <a:spcAft>
                <a:spcPts val="0"/>
              </a:spcAft>
            </a:pPr>
            <a:r>
              <a:rPr lang="en-US" sz="1100" b="0" dirty="0"/>
              <a:t>Contextual conditions produce </a:t>
            </a:r>
            <a:r>
              <a:rPr lang="en-US" sz="1100" b="0" i="0" dirty="0"/>
              <a:t>risks</a:t>
            </a:r>
            <a:r>
              <a:rPr lang="en-US" sz="1100" b="0" i="1" dirty="0"/>
              <a:t> </a:t>
            </a:r>
            <a:r>
              <a:rPr lang="en-US" sz="1100" b="0" i="0" dirty="0"/>
              <a:t>and barriers</a:t>
            </a:r>
            <a:r>
              <a:rPr lang="en-US" sz="1100" b="0" i="1" dirty="0"/>
              <a:t> </a:t>
            </a:r>
            <a:r>
              <a:rPr lang="en-US" sz="1100" b="0" i="0" dirty="0"/>
              <a:t>faced by individuals and communities</a:t>
            </a:r>
          </a:p>
          <a:p>
            <a:pPr marL="457200" indent="-298450"/>
            <a:r>
              <a:rPr lang="en-US" sz="1100" b="0" i="0" dirty="0"/>
              <a:t>Risks are </a:t>
            </a:r>
            <a:r>
              <a:rPr lang="en-US" sz="1100" b="0" i="0" u="none" strike="noStrike" cap="none" dirty="0">
                <a:solidFill>
                  <a:srgbClr val="000000"/>
                </a:solidFill>
                <a:effectLst/>
                <a:latin typeface="Arial"/>
                <a:ea typeface="Arial"/>
                <a:cs typeface="Arial"/>
                <a:sym typeface="Arial"/>
              </a:rPr>
              <a:t>perceived exposure to danger, harm, or loss that might result from engaging in specific information practices</a:t>
            </a:r>
          </a:p>
          <a:p>
            <a:pPr marL="914400" lvl="1" indent="-298450"/>
            <a:r>
              <a:rPr lang="en-US" sz="1100" b="0" i="0" u="none" strike="noStrike" cap="none" dirty="0">
                <a:solidFill>
                  <a:srgbClr val="000000"/>
                </a:solidFill>
                <a:effectLst/>
                <a:latin typeface="Arial"/>
                <a:ea typeface="Arial"/>
                <a:cs typeface="Arial"/>
                <a:sym typeface="Arial"/>
              </a:rPr>
              <a:t>Examples of risks identified during data analysis: physical violence, being kicked out, and fear of the unknown</a:t>
            </a:r>
            <a:endParaRPr lang="en-US" sz="1100" b="0" i="0" dirty="0"/>
          </a:p>
          <a:p>
            <a:pPr marL="628650" lvl="1" indent="-171450" algn="l" rtl="0">
              <a:spcBef>
                <a:spcPts val="0"/>
              </a:spcBef>
              <a:spcAft>
                <a:spcPts val="0"/>
              </a:spcAft>
            </a:pPr>
            <a:r>
              <a:rPr lang="en-US" sz="1100" b="0" i="0" dirty="0"/>
              <a:t>Barriers are obstacles that constrain individuals and communities from achieving certain informational outcomes</a:t>
            </a:r>
          </a:p>
          <a:p>
            <a:pPr marL="1085850" lvl="2" indent="-171450" algn="l" rtl="0">
              <a:spcBef>
                <a:spcPts val="0"/>
              </a:spcBef>
              <a:spcAft>
                <a:spcPts val="0"/>
              </a:spcAft>
            </a:pPr>
            <a:r>
              <a:rPr lang="en-US" sz="1100" b="0" i="0" dirty="0"/>
              <a:t>Examples of barriers identified during data analysis: family, law, religion</a:t>
            </a:r>
          </a:p>
          <a:p>
            <a:pPr marL="457200" lvl="0" indent="-298450"/>
            <a:r>
              <a:rPr lang="en-US" sz="1100" b="0" i="0" u="none" strike="noStrike" cap="none" dirty="0">
                <a:solidFill>
                  <a:srgbClr val="000000"/>
                </a:solidFill>
                <a:effectLst/>
                <a:latin typeface="Arial"/>
                <a:ea typeface="Arial"/>
                <a:cs typeface="Arial"/>
                <a:sym typeface="Arial"/>
              </a:rPr>
              <a:t>Risks and barriers are co-constitutive (e.g., what is a barrier for one can be a risk for another when they hear about it)</a:t>
            </a:r>
          </a:p>
          <a:p>
            <a:pPr marL="457200" lvl="0" indent="-298450"/>
            <a:r>
              <a:rPr lang="en-US" sz="1100" b="0" i="0" u="none" strike="noStrike" cap="none" dirty="0">
                <a:solidFill>
                  <a:srgbClr val="000000"/>
                </a:solidFill>
                <a:effectLst/>
                <a:latin typeface="Arial"/>
                <a:ea typeface="Arial"/>
                <a:cs typeface="Arial"/>
                <a:sym typeface="Arial"/>
              </a:rPr>
              <a:t>Risks produce protective information practices</a:t>
            </a:r>
          </a:p>
          <a:p>
            <a:pPr marL="914400" lvl="1" indent="-298450"/>
            <a:r>
              <a:rPr lang="en-US" sz="1100" b="0" i="0" u="none" strike="noStrike" cap="none" dirty="0">
                <a:solidFill>
                  <a:srgbClr val="000000"/>
                </a:solidFill>
                <a:effectLst/>
                <a:latin typeface="Arial"/>
                <a:ea typeface="Arial"/>
                <a:cs typeface="Arial"/>
                <a:sym typeface="Arial"/>
              </a:rPr>
              <a:t>They are instances where individuals or communities create, seek, share, and use information to guard against a perceived risk or risks</a:t>
            </a:r>
          </a:p>
          <a:p>
            <a:pPr marL="914400" lvl="1" indent="-298450"/>
            <a:r>
              <a:rPr lang="en-US" sz="1100" b="0" i="0" u="none" strike="noStrike" cap="none" dirty="0">
                <a:solidFill>
                  <a:srgbClr val="000000"/>
                </a:solidFill>
                <a:effectLst/>
                <a:latin typeface="Arial"/>
                <a:ea typeface="Arial"/>
                <a:cs typeface="Arial"/>
                <a:sym typeface="Arial"/>
              </a:rPr>
              <a:t>These practices are proactive</a:t>
            </a:r>
          </a:p>
          <a:p>
            <a:pPr marL="457200" lvl="0" indent="-298450"/>
            <a:r>
              <a:rPr lang="en-US" sz="1100" b="0" i="0" u="none" strike="noStrike" cap="none" dirty="0">
                <a:solidFill>
                  <a:srgbClr val="000000"/>
                </a:solidFill>
                <a:effectLst/>
                <a:latin typeface="Arial"/>
                <a:ea typeface="Arial"/>
                <a:cs typeface="Arial"/>
                <a:sym typeface="Arial"/>
              </a:rPr>
              <a:t>Barriers produce defensive information practices </a:t>
            </a:r>
          </a:p>
          <a:p>
            <a:pPr marL="914400" lvl="1" indent="-298450"/>
            <a:r>
              <a:rPr lang="en-US" sz="1100" b="0" i="0" u="none" strike="noStrike" cap="none" dirty="0">
                <a:solidFill>
                  <a:srgbClr val="000000"/>
                </a:solidFill>
                <a:effectLst/>
                <a:latin typeface="Arial"/>
                <a:ea typeface="Arial"/>
                <a:cs typeface="Arial"/>
                <a:sym typeface="Arial"/>
              </a:rPr>
              <a:t>They are instances where individuals or communities create, seek, share, and use information to defend against a barrier or barriers</a:t>
            </a:r>
          </a:p>
          <a:p>
            <a:pPr marL="914400" marR="0" lvl="1" indent="-298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dirty="0">
                <a:solidFill>
                  <a:srgbClr val="000000"/>
                </a:solidFill>
                <a:effectLst/>
                <a:latin typeface="Arial"/>
                <a:ea typeface="Arial"/>
                <a:cs typeface="Arial"/>
                <a:sym typeface="Arial"/>
              </a:rPr>
              <a:t>These practices are reactive</a:t>
            </a:r>
          </a:p>
          <a:p>
            <a:pPr marL="457200" lvl="0" indent="-298450"/>
            <a:r>
              <a:rPr lang="en-US" sz="1100" b="0" i="0" u="none" strike="noStrike" cap="none" dirty="0">
                <a:solidFill>
                  <a:srgbClr val="000000"/>
                </a:solidFill>
                <a:effectLst/>
                <a:latin typeface="Arial"/>
                <a:ea typeface="Arial"/>
                <a:cs typeface="Arial"/>
                <a:sym typeface="Arial"/>
              </a:rPr>
              <a:t>Now Travis will illustrate this model with two participant narratives</a:t>
            </a:r>
          </a:p>
          <a:p>
            <a:pPr marL="742950" lvl="1" indent="-285750" algn="l" rtl="0">
              <a:spcBef>
                <a:spcPts val="0"/>
              </a:spcBef>
              <a:spcAft>
                <a:spcPts val="0"/>
              </a:spcAft>
            </a:pPr>
            <a:endParaRPr lang="en-US" sz="1100" b="0" dirty="0"/>
          </a:p>
          <a:p>
            <a:pPr marL="158750" indent="0">
              <a:buNone/>
            </a:pPr>
            <a:endParaRPr lang="en-US" dirty="0"/>
          </a:p>
        </p:txBody>
      </p:sp>
    </p:spTree>
    <p:extLst>
      <p:ext uri="{BB962C8B-B14F-4D97-AF65-F5344CB8AC3E}">
        <p14:creationId xmlns:p14="http://schemas.microsoft.com/office/powerpoint/2010/main" val="397031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5fe9e52216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5fe9e5221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defTabSz="914400">
              <a:lnSpc>
                <a:spcPct val="90000"/>
              </a:lnSpc>
              <a:spcBef>
                <a:spcPts val="1000"/>
              </a:spcBef>
              <a:buNone/>
            </a:pPr>
            <a:r>
              <a:rPr lang="en-US" sz="1400" b="1" dirty="0"/>
              <a:t>Travis</a:t>
            </a:r>
          </a:p>
          <a:p>
            <a:pPr marL="0" indent="0" defTabSz="914400">
              <a:lnSpc>
                <a:spcPct val="90000"/>
              </a:lnSpc>
              <a:spcBef>
                <a:spcPts val="1000"/>
              </a:spcBef>
              <a:buNone/>
            </a:pPr>
            <a:endParaRPr lang="en-US" sz="1400" b="1" dirty="0"/>
          </a:p>
          <a:p>
            <a:pPr marL="285750" indent="-285750" defTabSz="914400">
              <a:lnSpc>
                <a:spcPct val="90000"/>
              </a:lnSpc>
              <a:spcBef>
                <a:spcPts val="1000"/>
              </a:spcBef>
            </a:pPr>
            <a:r>
              <a:rPr lang="en-US" sz="1400" dirty="0"/>
              <a:t>Whitney, a lesbian who </a:t>
            </a:r>
            <a:r>
              <a:rPr lang="en-US" sz="1400" dirty="0">
                <a:solidFill>
                  <a:srgbClr val="FFFFFF"/>
                </a:solidFill>
              </a:rPr>
              <a:t>leads a college LGBTQ+ group discusses how she and her community address members’ health questions and concerns</a:t>
            </a:r>
          </a:p>
          <a:p>
            <a:pPr marL="0" lvl="0" indent="0" algn="l" rtl="0">
              <a:spcBef>
                <a:spcPts val="0"/>
              </a:spcBef>
              <a:spcAft>
                <a:spcPts val="0"/>
              </a:spcAft>
              <a:buNone/>
            </a:pPr>
            <a:endParaRPr sz="14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400" b="1" dirty="0"/>
              <a:t>Travis</a:t>
            </a:r>
          </a:p>
          <a:p>
            <a:pPr marL="457200" indent="-298450"/>
            <a:r>
              <a:rPr lang="en-US" sz="1400" b="0" dirty="0"/>
              <a:t>Contextual conditions</a:t>
            </a:r>
          </a:p>
          <a:p>
            <a:pPr marL="914400" lvl="1" indent="-298450"/>
            <a:r>
              <a:rPr lang="en-US" sz="1400" b="0" dirty="0"/>
              <a:t>Gender identity, sexuality, age, and education are core shared identities of community members</a:t>
            </a:r>
          </a:p>
          <a:p>
            <a:pPr marL="457200" lvl="0" indent="-298450"/>
            <a:r>
              <a:rPr lang="en-US" sz="1400" b="0" dirty="0"/>
              <a:t>Barriers</a:t>
            </a:r>
          </a:p>
          <a:p>
            <a:pPr marL="914400" lvl="1" indent="-298450"/>
            <a:r>
              <a:rPr lang="en-US" sz="1400" b="0" dirty="0"/>
              <a:t>Lack of access to health information</a:t>
            </a:r>
          </a:p>
          <a:p>
            <a:pPr marL="914400" lvl="1" indent="-298450"/>
            <a:r>
              <a:rPr lang="en-US" sz="1400" b="0" dirty="0"/>
              <a:t>Feared stigma by revealing health condition to community</a:t>
            </a:r>
          </a:p>
          <a:p>
            <a:pPr marL="457200" lvl="0" indent="-298450"/>
            <a:r>
              <a:rPr lang="en-US" sz="1400" b="0" dirty="0"/>
              <a:t>Risks</a:t>
            </a:r>
          </a:p>
          <a:p>
            <a:pPr marL="914400" lvl="1" indent="-298450"/>
            <a:r>
              <a:rPr lang="en-US" sz="1400" b="0" dirty="0"/>
              <a:t>Potential unwanted identity disclosure if leader chooses to reveal your identity</a:t>
            </a:r>
          </a:p>
          <a:p>
            <a:pPr marL="914400" lvl="1" indent="-298450"/>
            <a:r>
              <a:rPr lang="en-US" sz="1400" b="0" dirty="0"/>
              <a:t>Potential other, unknown risks in sharing health concerns with other people</a:t>
            </a:r>
          </a:p>
          <a:p>
            <a:pPr marL="457200" lvl="0" indent="-298450"/>
            <a:r>
              <a:rPr lang="en-US" sz="1400" b="0" dirty="0"/>
              <a:t>Self protective seeking</a:t>
            </a:r>
          </a:p>
          <a:p>
            <a:pPr marL="914400" lvl="1" indent="-298450"/>
            <a:r>
              <a:rPr lang="en-US" sz="1400" b="0" dirty="0"/>
              <a:t>Looking for information within community first</a:t>
            </a:r>
          </a:p>
          <a:p>
            <a:pPr marL="457200" lvl="0" indent="-298450"/>
            <a:r>
              <a:rPr lang="en-US" sz="1400" b="0" dirty="0"/>
              <a:t>Community protective seeking</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400" b="0" dirty="0"/>
              <a:t>Asking a question on behalf of community member</a:t>
            </a:r>
          </a:p>
          <a:p>
            <a:pPr marL="457200" lvl="0" indent="-298450"/>
            <a:r>
              <a:rPr lang="en-US" sz="1400" b="0" dirty="0"/>
              <a:t>Community protective sharing</a:t>
            </a:r>
          </a:p>
          <a:p>
            <a:pPr marL="914400" lvl="1" indent="-298450"/>
            <a:r>
              <a:rPr lang="en-US" sz="1400" b="0" dirty="0"/>
              <a:t>Managing disclosure of seeker’s identity</a:t>
            </a:r>
          </a:p>
          <a:p>
            <a:pPr marL="457200" lvl="0" indent="-298450"/>
            <a:r>
              <a:rPr lang="en-US" sz="1400" b="0" dirty="0"/>
              <a:t>Community defensive information exchange</a:t>
            </a:r>
          </a:p>
          <a:p>
            <a:pPr marL="914400" lvl="1" indent="-298450"/>
            <a:r>
              <a:rPr lang="en-US" sz="1400" b="0" dirty="0"/>
              <a:t>Idea that people within community should share to get multiple POVs</a:t>
            </a:r>
          </a:p>
          <a:p>
            <a:pPr marL="457200" lvl="0" indent="-298450"/>
            <a:r>
              <a:rPr lang="en-US" sz="1400" b="0" dirty="0"/>
              <a:t>Community defensive information use</a:t>
            </a:r>
          </a:p>
          <a:p>
            <a:pPr marL="914400" lvl="1" indent="-298450"/>
            <a:r>
              <a:rPr lang="en-US" sz="1400" b="0" dirty="0"/>
              <a:t>Satisficing in getting information that’s “good enough” online if it can’t be found in community</a:t>
            </a:r>
          </a:p>
        </p:txBody>
      </p:sp>
    </p:spTree>
    <p:extLst>
      <p:ext uri="{BB962C8B-B14F-4D97-AF65-F5344CB8AC3E}">
        <p14:creationId xmlns:p14="http://schemas.microsoft.com/office/powerpoint/2010/main" val="1590055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5fe9e52216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5fe9e5221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defTabSz="914400">
              <a:lnSpc>
                <a:spcPct val="90000"/>
              </a:lnSpc>
              <a:spcBef>
                <a:spcPts val="1000"/>
              </a:spcBef>
              <a:buNone/>
            </a:pPr>
            <a:r>
              <a:rPr lang="en-US" sz="1400" b="1" dirty="0"/>
              <a:t>Travis</a:t>
            </a:r>
          </a:p>
          <a:p>
            <a:pPr marL="0" indent="0" defTabSz="914400">
              <a:lnSpc>
                <a:spcPct val="90000"/>
              </a:lnSpc>
              <a:spcBef>
                <a:spcPts val="1000"/>
              </a:spcBef>
              <a:buNone/>
            </a:pPr>
            <a:endParaRPr lang="en-US" sz="1400" b="1" dirty="0"/>
          </a:p>
          <a:p>
            <a:pPr marL="285750" indent="-285750" defTabSz="914400">
              <a:lnSpc>
                <a:spcPct val="90000"/>
              </a:lnSpc>
              <a:spcBef>
                <a:spcPts val="1000"/>
              </a:spcBef>
            </a:pPr>
            <a:r>
              <a:rPr lang="en-US" sz="1400" dirty="0"/>
              <a:t>Tony, a trans male community activist describes information he wishes his community has, but doesn’t</a:t>
            </a:r>
            <a:endParaRPr sz="1400" dirty="0"/>
          </a:p>
        </p:txBody>
      </p:sp>
    </p:spTree>
    <p:extLst>
      <p:ext uri="{BB962C8B-B14F-4D97-AF65-F5344CB8AC3E}">
        <p14:creationId xmlns:p14="http://schemas.microsoft.com/office/powerpoint/2010/main" val="525406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400" b="1" dirty="0"/>
              <a:t>Travis</a:t>
            </a:r>
          </a:p>
          <a:p>
            <a:pPr marL="457200" indent="-298450"/>
            <a:r>
              <a:rPr lang="en-US" sz="1400" b="0" dirty="0"/>
              <a:t>Contextual conditions</a:t>
            </a:r>
          </a:p>
          <a:p>
            <a:pPr marL="914400" lvl="1" indent="-298450"/>
            <a:r>
              <a:rPr lang="en-US" sz="1400" b="0" dirty="0"/>
              <a:t>Gender identity and sexuality shape what doctors are relevant for you to see</a:t>
            </a:r>
          </a:p>
          <a:p>
            <a:pPr marL="914400" lvl="1" indent="-298450"/>
            <a:r>
              <a:rPr lang="en-US" sz="1400" b="0" dirty="0"/>
              <a:t>Law shapes what types of discrimination you may or may not be exposed to you</a:t>
            </a:r>
          </a:p>
          <a:p>
            <a:pPr marL="914400" lvl="1" indent="-298450"/>
            <a:r>
              <a:rPr lang="en-US" sz="1400" b="0" dirty="0"/>
              <a:t>Geography determines what’s accessible to you in your immediate environment</a:t>
            </a:r>
          </a:p>
          <a:p>
            <a:pPr marL="457200" lvl="0" indent="-298450"/>
            <a:r>
              <a:rPr lang="en-US" sz="1400" b="0" dirty="0"/>
              <a:t>Barriers</a:t>
            </a:r>
          </a:p>
          <a:p>
            <a:pPr marL="914400" lvl="1" indent="-298450"/>
            <a:r>
              <a:rPr lang="en-US" sz="1400" b="0" dirty="0"/>
              <a:t>Lack of access to health professionals</a:t>
            </a:r>
          </a:p>
          <a:p>
            <a:pPr marL="914400" lvl="1" indent="-298450"/>
            <a:r>
              <a:rPr lang="en-US" sz="1400" b="0" dirty="0"/>
              <a:t>Homophobia and transphobia limiting the amount of medical professionals available to see you</a:t>
            </a:r>
          </a:p>
          <a:p>
            <a:pPr marL="914400" lvl="1" indent="-298450"/>
            <a:r>
              <a:rPr lang="en-US" sz="1400" b="0" dirty="0"/>
              <a:t>Environmental barriers like lack of persistence make it so that “doctors change, doctors move”</a:t>
            </a:r>
          </a:p>
          <a:p>
            <a:pPr marL="457200" lvl="0" indent="-298450"/>
            <a:r>
              <a:rPr lang="en-US" sz="1400" b="0" dirty="0"/>
              <a:t>Risks</a:t>
            </a:r>
          </a:p>
          <a:p>
            <a:pPr marL="914400" lvl="1" indent="-298450"/>
            <a:r>
              <a:rPr lang="en-US" sz="1400" b="0" dirty="0"/>
              <a:t>Potential other, unknown risks in visiting non-vetted doctors</a:t>
            </a:r>
          </a:p>
          <a:p>
            <a:pPr marL="457200" lvl="0" indent="-298450"/>
            <a:r>
              <a:rPr lang="en-US" sz="1400" b="0" dirty="0"/>
              <a:t>Community protective creating</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400" b="0" dirty="0"/>
              <a:t>Creating a list of vetted doctors to protect against a situation like the one Tony recalls happening again; this time people will know where to go</a:t>
            </a:r>
          </a:p>
          <a:p>
            <a:pPr marL="457200" lvl="0" indent="-298450"/>
            <a:r>
              <a:rPr lang="en-US" sz="1400" b="0" dirty="0"/>
              <a:t>Self defensive seeking</a:t>
            </a:r>
          </a:p>
          <a:p>
            <a:pPr marL="914400" lvl="1" indent="-298450"/>
            <a:r>
              <a:rPr lang="en-US" sz="1400" b="0" dirty="0"/>
              <a:t>Community members need to know where to go that’s safe/vetted</a:t>
            </a:r>
          </a:p>
          <a:p>
            <a:pPr marL="457200" lvl="0" indent="-298450"/>
            <a:r>
              <a:rPr lang="en-US" sz="1400" b="0" dirty="0"/>
              <a:t>Community defensive information seeking</a:t>
            </a:r>
          </a:p>
          <a:p>
            <a:pPr marL="914400" lvl="1" indent="-298450"/>
            <a:r>
              <a:rPr lang="en-US" sz="1400" b="0" dirty="0"/>
              <a:t>After the event Tony describes happened, he worked to find out where doctors from the practice went – did they open up private practices that people could now visit?</a:t>
            </a:r>
          </a:p>
        </p:txBody>
      </p:sp>
    </p:spTree>
    <p:extLst>
      <p:ext uri="{BB962C8B-B14F-4D97-AF65-F5344CB8AC3E}">
        <p14:creationId xmlns:p14="http://schemas.microsoft.com/office/powerpoint/2010/main" val="3956465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47515dcddf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47515dcddf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SzPts val="1100"/>
              <a:buNone/>
            </a:pPr>
            <a:r>
              <a:rPr lang="en" sz="1400" b="1" dirty="0">
                <a:latin typeface="Arial" panose="020B0604020202020204" pitchFamily="34" charset="0"/>
                <a:cs typeface="Arial" panose="020B0604020202020204" pitchFamily="34" charset="0"/>
              </a:rPr>
              <a:t>Val</a:t>
            </a:r>
          </a:p>
          <a:p>
            <a:pPr marL="158750" lvl="0" indent="0" algn="l" rtl="0">
              <a:spcBef>
                <a:spcPts val="0"/>
              </a:spcBef>
              <a:spcAft>
                <a:spcPts val="0"/>
              </a:spcAft>
              <a:buSzPts val="1100"/>
              <a:buNone/>
            </a:pPr>
            <a:endParaRPr lang="en" sz="1400" b="1" dirty="0">
              <a:latin typeface="Arial" panose="020B0604020202020204" pitchFamily="34" charset="0"/>
              <a:cs typeface="Arial" panose="020B0604020202020204" pitchFamily="34" charset="0"/>
            </a:endParaRPr>
          </a:p>
          <a:p>
            <a:pPr marL="457200" lvl="0" indent="-298450" algn="l" rtl="0">
              <a:spcBef>
                <a:spcPts val="0"/>
              </a:spcBef>
              <a:spcAft>
                <a:spcPts val="0"/>
              </a:spcAft>
              <a:buSzPts val="1100"/>
              <a:buChar char="●"/>
            </a:pPr>
            <a:r>
              <a:rPr lang="en" sz="1400" dirty="0">
                <a:latin typeface="Arial" panose="020B0604020202020204" pitchFamily="34" charset="0"/>
                <a:cs typeface="Arial" panose="020B0604020202020204" pitchFamily="34" charset="0"/>
              </a:rPr>
              <a:t>A</a:t>
            </a:r>
            <a:r>
              <a:rPr lang="en" sz="1400" dirty="0">
                <a:solidFill>
                  <a:schemeClr val="dk1"/>
                </a:solidFill>
                <a:latin typeface="Arial" panose="020B0604020202020204" pitchFamily="34" charset="0"/>
                <a:ea typeface="Times New Roman"/>
                <a:cs typeface="Arial" panose="020B0604020202020204" pitchFamily="34" charset="0"/>
                <a:sym typeface="Times New Roman"/>
              </a:rPr>
              <a:t>s librarians, we need to deliver high-quality information to all members of society</a:t>
            </a:r>
            <a:endParaRPr sz="1400" dirty="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algn="l" rtl="0">
              <a:spcBef>
                <a:spcPts val="0"/>
              </a:spcBef>
              <a:spcAft>
                <a:spcPts val="0"/>
              </a:spcAft>
              <a:buClr>
                <a:schemeClr val="dk1"/>
              </a:buClr>
              <a:buSzPts val="1200"/>
              <a:buFont typeface="Times New Roman"/>
              <a:buChar char="●"/>
            </a:pPr>
            <a:r>
              <a:rPr lang="en" sz="1400" dirty="0">
                <a:solidFill>
                  <a:schemeClr val="dk1"/>
                </a:solidFill>
                <a:latin typeface="Arial" panose="020B0604020202020204" pitchFamily="34" charset="0"/>
                <a:ea typeface="Times New Roman"/>
                <a:cs typeface="Arial" panose="020B0604020202020204" pitchFamily="34" charset="0"/>
                <a:sym typeface="Times New Roman"/>
              </a:rPr>
              <a:t>Findings from this study further indicate that LIS education would benefit from embedding more social responsibility and diversity into curricula, as they emphasized importance of mediation between community and information.</a:t>
            </a:r>
          </a:p>
          <a:p>
            <a:pPr marL="457200" lvl="0" indent="-304800" algn="l" rtl="0">
              <a:spcBef>
                <a:spcPts val="0"/>
              </a:spcBef>
              <a:spcAft>
                <a:spcPts val="0"/>
              </a:spcAft>
              <a:buClr>
                <a:schemeClr val="dk1"/>
              </a:buClr>
              <a:buSzPts val="1200"/>
              <a:buFont typeface="Times New Roman"/>
              <a:buChar char="●"/>
            </a:pPr>
            <a:r>
              <a:rPr lang="en" sz="1400" dirty="0">
                <a:solidFill>
                  <a:schemeClr val="dk1"/>
                </a:solidFill>
                <a:latin typeface="Arial" panose="020B0604020202020204" pitchFamily="34" charset="0"/>
                <a:ea typeface="Times New Roman"/>
                <a:cs typeface="Arial" panose="020B0604020202020204" pitchFamily="34" charset="0"/>
                <a:sym typeface="Times New Roman"/>
              </a:rPr>
              <a:t>Community is viable context to assess information practices – LIS education would benefit from bringing diverse range of communities into curricula – encourage more community-based research</a:t>
            </a:r>
          </a:p>
          <a:p>
            <a:pPr marL="457200" lvl="0" indent="-304800" algn="l" rtl="0">
              <a:spcBef>
                <a:spcPts val="0"/>
              </a:spcBef>
              <a:spcAft>
                <a:spcPts val="0"/>
              </a:spcAft>
              <a:buClr>
                <a:schemeClr val="dk1"/>
              </a:buClr>
              <a:buSzPts val="1200"/>
              <a:buFont typeface="Times New Roman"/>
              <a:buChar char="●"/>
            </a:pPr>
            <a:r>
              <a:rPr lang="en" sz="1400" dirty="0">
                <a:solidFill>
                  <a:schemeClr val="dk1"/>
                </a:solidFill>
                <a:latin typeface="Arial" panose="020B0604020202020204" pitchFamily="34" charset="0"/>
                <a:ea typeface="Times New Roman"/>
                <a:cs typeface="Arial" panose="020B0604020202020204" pitchFamily="34" charset="0"/>
                <a:sym typeface="Times New Roman"/>
              </a:rPr>
              <a:t>Outreach discussed theoretically – more practical approach</a:t>
            </a:r>
            <a:endParaRPr sz="1400" dirty="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algn="l" rtl="0">
              <a:spcBef>
                <a:spcPts val="0"/>
              </a:spcBef>
              <a:spcAft>
                <a:spcPts val="0"/>
              </a:spcAft>
              <a:buClr>
                <a:schemeClr val="dk1"/>
              </a:buClr>
              <a:buSzPts val="1200"/>
              <a:buFont typeface="Times New Roman"/>
              <a:buChar char="●"/>
            </a:pPr>
            <a:r>
              <a:rPr lang="en" sz="1400" dirty="0">
                <a:solidFill>
                  <a:schemeClr val="dk1"/>
                </a:solidFill>
                <a:latin typeface="Arial" panose="020B0604020202020204" pitchFamily="34" charset="0"/>
                <a:ea typeface="Times New Roman"/>
                <a:cs typeface="Arial" panose="020B0604020202020204" pitchFamily="34" charset="0"/>
                <a:sym typeface="Times New Roman"/>
              </a:rPr>
              <a:t>Conducting outreach in the community would allow students to engage in marginalized information research and understand the social and structural barriers that contribute to information poverty</a:t>
            </a:r>
            <a:endParaRPr sz="1400" dirty="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algn="l" rtl="0">
              <a:spcBef>
                <a:spcPts val="0"/>
              </a:spcBef>
              <a:spcAft>
                <a:spcPts val="0"/>
              </a:spcAft>
              <a:buClr>
                <a:schemeClr val="dk1"/>
              </a:buClr>
              <a:buSzPts val="1200"/>
              <a:buFont typeface="Times New Roman"/>
              <a:buChar char="●"/>
            </a:pPr>
            <a:r>
              <a:rPr lang="en" sz="1400" dirty="0">
                <a:solidFill>
                  <a:schemeClr val="dk1"/>
                </a:solidFill>
                <a:latin typeface="Arial" panose="020B0604020202020204" pitchFamily="34" charset="0"/>
                <a:ea typeface="Times New Roman"/>
                <a:cs typeface="Arial" panose="020B0604020202020204" pitchFamily="34" charset="0"/>
                <a:sym typeface="Times New Roman"/>
              </a:rPr>
              <a:t>Emphasizing these concepts of social responsibility and diversity would help develop more socially conscious librarians who act as agents of change</a:t>
            </a:r>
          </a:p>
          <a:p>
            <a:pPr marL="457200" lvl="0" indent="-304800" algn="l" rtl="0">
              <a:spcBef>
                <a:spcPts val="0"/>
              </a:spcBef>
              <a:spcAft>
                <a:spcPts val="0"/>
              </a:spcAft>
              <a:buClr>
                <a:schemeClr val="dk1"/>
              </a:buClr>
              <a:buSzPts val="1200"/>
              <a:buFont typeface="Times New Roman"/>
              <a:buChar char="●"/>
            </a:pPr>
            <a:r>
              <a:rPr lang="en" sz="1400" dirty="0">
                <a:solidFill>
                  <a:schemeClr val="dk1"/>
                </a:solidFill>
                <a:latin typeface="Arial" panose="020B0604020202020204" pitchFamily="34" charset="0"/>
                <a:ea typeface="Times New Roman"/>
                <a:cs typeface="Arial" panose="020B0604020202020204" pitchFamily="34" charset="0"/>
                <a:sym typeface="Times New Roman"/>
              </a:rPr>
              <a:t>New content and teaching methods</a:t>
            </a:r>
          </a:p>
          <a:p>
            <a:pPr marL="914400" lvl="1" indent="-304800" algn="l" rtl="0">
              <a:spcBef>
                <a:spcPts val="0"/>
              </a:spcBef>
              <a:spcAft>
                <a:spcPts val="0"/>
              </a:spcAft>
              <a:buClr>
                <a:schemeClr val="dk1"/>
              </a:buClr>
              <a:buSzPts val="1200"/>
              <a:buFont typeface="Times New Roman"/>
              <a:buChar char="●"/>
            </a:pPr>
            <a:r>
              <a:rPr lang="en" sz="1400" dirty="0">
                <a:solidFill>
                  <a:schemeClr val="dk1"/>
                </a:solidFill>
                <a:latin typeface="Arial" panose="020B0604020202020204" pitchFamily="34" charset="0"/>
                <a:ea typeface="Times New Roman"/>
                <a:cs typeface="Arial" panose="020B0604020202020204" pitchFamily="34" charset="0"/>
                <a:sym typeface="Times New Roman"/>
              </a:rPr>
              <a:t>Develop set of skills to assess factors that affect information needs</a:t>
            </a:r>
          </a:p>
          <a:p>
            <a:pPr marL="914400" lvl="1" indent="-304800" algn="l" rtl="0">
              <a:spcBef>
                <a:spcPts val="0"/>
              </a:spcBef>
              <a:spcAft>
                <a:spcPts val="0"/>
              </a:spcAft>
              <a:buClr>
                <a:schemeClr val="dk1"/>
              </a:buClr>
              <a:buSzPts val="1200"/>
              <a:buFont typeface="Times New Roman"/>
              <a:buChar char="●"/>
            </a:pPr>
            <a:r>
              <a:rPr lang="en" sz="1400" dirty="0">
                <a:solidFill>
                  <a:schemeClr val="dk1"/>
                </a:solidFill>
                <a:latin typeface="Arial" panose="020B0604020202020204" pitchFamily="34" charset="0"/>
                <a:ea typeface="Times New Roman"/>
                <a:cs typeface="Arial" panose="020B0604020202020204" pitchFamily="34" charset="0"/>
                <a:sym typeface="Times New Roman"/>
              </a:rPr>
              <a:t>Passive to active learning – social responsibility education is actively learning by doing</a:t>
            </a:r>
          </a:p>
          <a:p>
            <a:pPr marL="457200" lvl="0" indent="-304800" algn="l" rtl="0">
              <a:spcBef>
                <a:spcPts val="0"/>
              </a:spcBef>
              <a:spcAft>
                <a:spcPts val="0"/>
              </a:spcAft>
              <a:buClr>
                <a:schemeClr val="dk1"/>
              </a:buClr>
              <a:buSzPts val="1200"/>
              <a:buFont typeface="Times New Roman"/>
              <a:buChar char="●"/>
            </a:pPr>
            <a:r>
              <a:rPr lang="en" sz="1400" dirty="0">
                <a:solidFill>
                  <a:schemeClr val="dk1"/>
                </a:solidFill>
                <a:latin typeface="Arial" panose="020B0604020202020204" pitchFamily="34" charset="0"/>
                <a:ea typeface="Times New Roman"/>
                <a:cs typeface="Arial" panose="020B0604020202020204" pitchFamily="34" charset="0"/>
                <a:sym typeface="Times New Roman"/>
              </a:rPr>
              <a:t>When we teach about services, this is where our research information belongs</a:t>
            </a:r>
            <a:endParaRPr sz="1400" dirty="0">
              <a:solidFill>
                <a:schemeClr val="dk1"/>
              </a:solidFill>
              <a:latin typeface="Arial" panose="020B0604020202020204" pitchFamily="34" charset="0"/>
              <a:ea typeface="Times New Roman"/>
              <a:cs typeface="Arial" panose="020B0604020202020204" pitchFamily="34" charset="0"/>
              <a:sym typeface="Times New Roman"/>
            </a:endParaRPr>
          </a:p>
          <a:p>
            <a:pPr marL="0" lvl="0" indent="0" algn="l" rtl="0">
              <a:spcBef>
                <a:spcPts val="0"/>
              </a:spcBef>
              <a:spcAft>
                <a:spcPts val="0"/>
              </a:spcAft>
              <a:buNone/>
            </a:pPr>
            <a:endParaRPr sz="1400" dirty="0">
              <a:solidFill>
                <a:schemeClr val="dk1"/>
              </a:solidFill>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47515dcddf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47515dcddf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400" b="1" dirty="0">
                <a:latin typeface="Arial" panose="020B0604020202020204" pitchFamily="34" charset="0"/>
                <a:cs typeface="Arial" panose="020B0604020202020204" pitchFamily="34" charset="0"/>
              </a:rPr>
              <a:t>Val</a:t>
            </a:r>
          </a:p>
          <a:p>
            <a:pPr marL="158750" lvl="0" indent="0" algn="l" rtl="0">
              <a:spcBef>
                <a:spcPts val="0"/>
              </a:spcBef>
              <a:spcAft>
                <a:spcPts val="0"/>
              </a:spcAft>
              <a:buSzPts val="1100"/>
              <a:buNone/>
            </a:pPr>
            <a:endParaRPr lang="en" sz="1400" b="1" dirty="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298450" algn="l" rtl="0">
              <a:spcBef>
                <a:spcPts val="0"/>
              </a:spcBef>
              <a:spcAft>
                <a:spcPts val="0"/>
              </a:spcAft>
              <a:buSzPts val="1100"/>
              <a:buChar char="●"/>
            </a:pPr>
            <a:r>
              <a:rPr lang="en" sz="1400" dirty="0">
                <a:solidFill>
                  <a:schemeClr val="dk1"/>
                </a:solidFill>
                <a:latin typeface="Arial" panose="020B0604020202020204" pitchFamily="34" charset="0"/>
                <a:ea typeface="Times New Roman"/>
                <a:cs typeface="Arial" panose="020B0604020202020204" pitchFamily="34" charset="0"/>
                <a:sym typeface="Times New Roman"/>
              </a:rPr>
              <a:t>Findings from this study have suggested that distributing health resources have a ripple effect and can aid countless community members in unseen and unknown ways</a:t>
            </a:r>
          </a:p>
          <a:p>
            <a:pPr marL="457200" lvl="0" indent="-298450" algn="l" rtl="0">
              <a:spcBef>
                <a:spcPts val="0"/>
              </a:spcBef>
              <a:spcAft>
                <a:spcPts val="0"/>
              </a:spcAft>
              <a:buSzPts val="1100"/>
              <a:buChar char="●"/>
            </a:pPr>
            <a:r>
              <a:rPr lang="en" sz="1400" dirty="0">
                <a:solidFill>
                  <a:schemeClr val="dk1"/>
                </a:solidFill>
                <a:latin typeface="Arial" panose="020B0604020202020204" pitchFamily="34" charset="0"/>
                <a:ea typeface="Times New Roman"/>
                <a:cs typeface="Arial" panose="020B0604020202020204" pitchFamily="34" charset="0"/>
                <a:sym typeface="Times New Roman"/>
              </a:rPr>
              <a:t>Health librarians, consumer health librarians, serve as intermediaries between patients and health practitioners</a:t>
            </a:r>
            <a:endParaRPr sz="1400" dirty="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algn="l" rtl="0">
              <a:spcBef>
                <a:spcPts val="0"/>
              </a:spcBef>
              <a:spcAft>
                <a:spcPts val="0"/>
              </a:spcAft>
              <a:buClr>
                <a:schemeClr val="dk1"/>
              </a:buClr>
              <a:buSzPts val="1200"/>
              <a:buFont typeface="Times New Roman"/>
              <a:buChar char="●"/>
            </a:pPr>
            <a:r>
              <a:rPr lang="en" sz="1400" dirty="0">
                <a:solidFill>
                  <a:schemeClr val="dk1"/>
                </a:solidFill>
                <a:latin typeface="Arial" panose="020B0604020202020204" pitchFamily="34" charset="0"/>
                <a:ea typeface="Times New Roman"/>
                <a:cs typeface="Arial" panose="020B0604020202020204" pitchFamily="34" charset="0"/>
                <a:sym typeface="Times New Roman"/>
              </a:rPr>
              <a:t>They cannot only locate a variety of information resources but deliver them in a user-oriented way</a:t>
            </a:r>
            <a:endParaRPr sz="1400" dirty="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algn="l" rtl="0">
              <a:spcBef>
                <a:spcPts val="0"/>
              </a:spcBef>
              <a:spcAft>
                <a:spcPts val="0"/>
              </a:spcAft>
              <a:buClr>
                <a:schemeClr val="dk1"/>
              </a:buClr>
              <a:buSzPts val="1200"/>
              <a:buFont typeface="Times New Roman"/>
              <a:buChar char="●"/>
            </a:pPr>
            <a:r>
              <a:rPr lang="en" sz="1400" dirty="0">
                <a:solidFill>
                  <a:schemeClr val="dk1"/>
                </a:solidFill>
                <a:latin typeface="Arial" panose="020B0604020202020204" pitchFamily="34" charset="0"/>
                <a:ea typeface="Times New Roman"/>
                <a:cs typeface="Arial" panose="020B0604020202020204" pitchFamily="34" charset="0"/>
                <a:sym typeface="Times New Roman"/>
              </a:rPr>
              <a:t>They have the unique opportunity to inform medical professionals of the sociocultural barriers and risks that impact an individual’s access to information, as well as share the information collectively sought and disseminated by communities</a:t>
            </a:r>
          </a:p>
          <a:p>
            <a:pPr marL="457200" lvl="0" indent="-304800" algn="l" rtl="0">
              <a:spcBef>
                <a:spcPts val="0"/>
              </a:spcBef>
              <a:spcAft>
                <a:spcPts val="0"/>
              </a:spcAft>
              <a:buClr>
                <a:schemeClr val="dk1"/>
              </a:buClr>
              <a:buSzPts val="1200"/>
              <a:buFont typeface="Times New Roman"/>
              <a:buChar char="●"/>
            </a:pPr>
            <a:r>
              <a:rPr lang="en" sz="1400" dirty="0">
                <a:solidFill>
                  <a:schemeClr val="dk1"/>
                </a:solidFill>
                <a:latin typeface="Arial" panose="020B0604020202020204" pitchFamily="34" charset="0"/>
                <a:ea typeface="Times New Roman"/>
                <a:cs typeface="Arial" panose="020B0604020202020204" pitchFamily="34" charset="0"/>
                <a:sym typeface="Times New Roman"/>
              </a:rPr>
              <a:t>LIS education should incorporate practical learning experiences to students pursuing health librarianship</a:t>
            </a:r>
            <a:endParaRPr sz="1400" dirty="0">
              <a:solidFill>
                <a:schemeClr val="dk1"/>
              </a:solidFill>
              <a:latin typeface="Arial" panose="020B0604020202020204" pitchFamily="34" charset="0"/>
              <a:ea typeface="Times New Roman"/>
              <a:cs typeface="Arial" panose="020B0604020202020204" pitchFamily="34" charset="0"/>
              <a:sym typeface="Times New Roman"/>
            </a:endParaRPr>
          </a:p>
          <a:p>
            <a:pPr marL="457200" lvl="0" indent="-304800" algn="l" rtl="0">
              <a:lnSpc>
                <a:spcPct val="115000"/>
              </a:lnSpc>
              <a:spcBef>
                <a:spcPts val="0"/>
              </a:spcBef>
              <a:spcAft>
                <a:spcPts val="0"/>
              </a:spcAft>
              <a:buClr>
                <a:schemeClr val="dk1"/>
              </a:buClr>
              <a:buSzPts val="1200"/>
              <a:buFont typeface="Times New Roman"/>
              <a:buChar char="●"/>
            </a:pPr>
            <a:r>
              <a:rPr lang="en" sz="1400" dirty="0">
                <a:solidFill>
                  <a:schemeClr val="dk1"/>
                </a:solidFill>
                <a:latin typeface="Arial" panose="020B0604020202020204" pitchFamily="34" charset="0"/>
                <a:ea typeface="Times New Roman"/>
                <a:cs typeface="Arial" panose="020B0604020202020204" pitchFamily="34" charset="0"/>
                <a:sym typeface="Times New Roman"/>
              </a:rPr>
              <a:t>Health librarians require nuanced understandings of the sociopolitical and cultural climates within their communities, thus students pursuing these careers would benefit by being embedded into these communities before working with them in a professional sense.</a:t>
            </a:r>
            <a:endParaRPr sz="1400" dirty="0">
              <a:solidFill>
                <a:schemeClr val="dk1"/>
              </a:solidFill>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47515dcddf_0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47515dcddf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b="1" dirty="0"/>
              <a:t>Val</a:t>
            </a:r>
          </a:p>
          <a:p>
            <a:pPr marL="0" lvl="0" indent="0" algn="l" rtl="0">
              <a:lnSpc>
                <a:spcPct val="115000"/>
              </a:lnSpc>
              <a:spcBef>
                <a:spcPts val="1200"/>
              </a:spcBef>
              <a:spcAft>
                <a:spcPts val="0"/>
              </a:spcAft>
              <a:buClr>
                <a:schemeClr val="dk1"/>
              </a:buClr>
              <a:buSzPts val="1100"/>
              <a:buFont typeface="Arial"/>
              <a:buNone/>
            </a:pPr>
            <a:endParaRPr lang="en" sz="1400" dirty="0"/>
          </a:p>
          <a:p>
            <a:pPr marL="0" lvl="0" indent="0" algn="l" rtl="0">
              <a:lnSpc>
                <a:spcPct val="115000"/>
              </a:lnSpc>
              <a:spcBef>
                <a:spcPts val="1200"/>
              </a:spcBef>
              <a:spcAft>
                <a:spcPts val="0"/>
              </a:spcAft>
              <a:buClr>
                <a:schemeClr val="dk1"/>
              </a:buClr>
              <a:buSzPts val="1100"/>
              <a:buFont typeface="Arial"/>
              <a:buNone/>
            </a:pPr>
            <a:r>
              <a:rPr lang="en" sz="1400" dirty="0"/>
              <a:t>This research has several future directions. Our next step is to conduct focus groups with participants’ communities to validate and expand the current findings from our leader interviews. We’ll also work on employing more nuanced and embedded strategies to recruit participants who are underrepresented in the current sample. In the future, we’ll also conduct interviews with health and medical librarians, in addition to medical professionals, to better understand their information practices in relation to the LGBTQ+ communities they serve.</a:t>
            </a:r>
            <a:endParaRPr sz="1400" dirty="0"/>
          </a:p>
          <a:p>
            <a:pPr marL="0" lvl="0" indent="0" algn="l" rtl="0">
              <a:spcBef>
                <a:spcPts val="0"/>
              </a:spcBef>
              <a:spcAft>
                <a:spcPts val="0"/>
              </a:spcAft>
              <a:buNone/>
            </a:pPr>
            <a:endParaRPr sz="14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47515dcddf_0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47515dcddf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Val</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7515dcddf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7515dcdd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47515dcdd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47515dcd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dirty="0"/>
              <a:t>Nick</a:t>
            </a:r>
            <a:endParaRPr sz="1400" b="1" dirty="0"/>
          </a:p>
          <a:p>
            <a:pPr marL="0" lvl="0" indent="0" algn="l" rtl="0">
              <a:spcBef>
                <a:spcPts val="0"/>
              </a:spcBef>
              <a:spcAft>
                <a:spcPts val="0"/>
              </a:spcAft>
              <a:buNone/>
            </a:pPr>
            <a:endParaRPr sz="1400" dirty="0"/>
          </a:p>
          <a:p>
            <a:pPr marL="457200" lvl="0" indent="-298450" algn="l" rtl="0">
              <a:spcBef>
                <a:spcPts val="0"/>
              </a:spcBef>
              <a:spcAft>
                <a:spcPts val="0"/>
              </a:spcAft>
              <a:buSzPts val="1100"/>
              <a:buChar char="●"/>
            </a:pPr>
            <a:r>
              <a:rPr lang="en" sz="1400" dirty="0"/>
              <a:t>LGBTQ+ people face health challenges compared to heterosexual and cisgender peers</a:t>
            </a:r>
          </a:p>
          <a:p>
            <a:pPr marL="457200" lvl="0" indent="-298450" algn="l" rtl="0">
              <a:spcBef>
                <a:spcPts val="0"/>
              </a:spcBef>
              <a:spcAft>
                <a:spcPts val="0"/>
              </a:spcAft>
              <a:buSzPts val="1100"/>
              <a:buChar char="●"/>
            </a:pPr>
            <a:r>
              <a:rPr lang="en" sz="1400" dirty="0"/>
              <a:t>Challenges are produced by social and structural factors such as legal discrimination and access to health services</a:t>
            </a:r>
          </a:p>
          <a:p>
            <a:pPr marL="457200" lvl="0" indent="-298450" algn="l" rtl="0">
              <a:spcBef>
                <a:spcPts val="0"/>
              </a:spcBef>
              <a:spcAft>
                <a:spcPts val="0"/>
              </a:spcAft>
              <a:buSzPts val="1100"/>
              <a:buChar char="●"/>
            </a:pPr>
            <a:r>
              <a:rPr lang="en-US" sz="1400" dirty="0"/>
              <a:t>Factors produce health disparities</a:t>
            </a:r>
          </a:p>
          <a:p>
            <a:pPr marL="914400" lvl="1" indent="-298450" algn="l" rtl="0">
              <a:spcBef>
                <a:spcPts val="0"/>
              </a:spcBef>
              <a:spcAft>
                <a:spcPts val="0"/>
              </a:spcAft>
              <a:buSzPts val="1100"/>
              <a:buChar char="●"/>
            </a:pPr>
            <a:r>
              <a:rPr lang="en-US" sz="1400" dirty="0"/>
              <a:t>Can be at LGBTQ+ level</a:t>
            </a:r>
          </a:p>
          <a:p>
            <a:pPr marL="1371600" lvl="2" indent="-298450" algn="l" rtl="0">
              <a:spcBef>
                <a:spcPts val="0"/>
              </a:spcBef>
              <a:spcAft>
                <a:spcPts val="0"/>
              </a:spcAft>
              <a:buSzPts val="1100"/>
              <a:buChar char="●"/>
            </a:pPr>
            <a:r>
              <a:rPr lang="en-US" sz="1400" dirty="0"/>
              <a:t>E.g., </a:t>
            </a:r>
            <a:r>
              <a:rPr lang="en" sz="1400" dirty="0"/>
              <a:t>LGBTQ+ populations have highest rates of tobacco, alcohol, and other drug use than non-LGBTQ+.</a:t>
            </a:r>
          </a:p>
          <a:p>
            <a:pPr marL="914400" lvl="1" indent="-298450" algn="l" rtl="0">
              <a:spcBef>
                <a:spcPts val="0"/>
              </a:spcBef>
              <a:spcAft>
                <a:spcPts val="0"/>
              </a:spcAft>
              <a:buSzPts val="1100"/>
              <a:buChar char="●"/>
            </a:pPr>
            <a:r>
              <a:rPr lang="en" sz="1400" dirty="0"/>
              <a:t>Can be specific to certain groups</a:t>
            </a:r>
          </a:p>
          <a:p>
            <a:pPr marL="1371600" lvl="2" indent="-298450" algn="l" rtl="0">
              <a:spcBef>
                <a:spcPts val="0"/>
              </a:spcBef>
              <a:spcAft>
                <a:spcPts val="0"/>
              </a:spcAft>
              <a:buSzPts val="1100"/>
              <a:buChar char="●"/>
            </a:pPr>
            <a:r>
              <a:rPr lang="en" sz="1400" dirty="0"/>
              <a:t>E.g., transgender POC have higher rates of victimization as compared to LGBTQ+ and non-LGBTQ+</a:t>
            </a:r>
          </a:p>
          <a:p>
            <a:pPr marL="457200" lvl="0" indent="-298450" algn="l" rtl="0">
              <a:spcBef>
                <a:spcPts val="0"/>
              </a:spcBef>
              <a:spcAft>
                <a:spcPts val="0"/>
              </a:spcAft>
              <a:buSzPts val="1100"/>
              <a:buChar char="●"/>
            </a:pPr>
            <a:r>
              <a:rPr lang="en-US" sz="1400" dirty="0"/>
              <a:t>Health challenges enhanced in South, where LGBTQ+ people experience greater discrimination, more isolation  </a:t>
            </a:r>
          </a:p>
          <a:p>
            <a:pPr marL="457200" lvl="0" indent="-298450" algn="l" rtl="0">
              <a:spcBef>
                <a:spcPts val="0"/>
              </a:spcBef>
              <a:spcAft>
                <a:spcPts val="0"/>
              </a:spcAft>
              <a:buSzPts val="1100"/>
              <a:buChar char="●"/>
            </a:pPr>
            <a:r>
              <a:rPr lang="en-US" sz="1400" dirty="0"/>
              <a:t>In SC LGBTQ+ people have:</a:t>
            </a:r>
          </a:p>
          <a:p>
            <a:pPr marL="914400" lvl="1" indent="-298450" algn="l" rtl="0">
              <a:spcBef>
                <a:spcPts val="0"/>
              </a:spcBef>
              <a:spcAft>
                <a:spcPts val="0"/>
              </a:spcAft>
              <a:buSzPts val="1100"/>
              <a:buChar char="○"/>
            </a:pPr>
            <a:r>
              <a:rPr lang="en-US" sz="1400" dirty="0"/>
              <a:t>Heightened economic instability </a:t>
            </a:r>
          </a:p>
          <a:p>
            <a:pPr marL="914400" lvl="1" indent="-298450" algn="l" rtl="0">
              <a:spcBef>
                <a:spcPts val="0"/>
              </a:spcBef>
              <a:spcAft>
                <a:spcPts val="0"/>
              </a:spcAft>
              <a:buSzPts val="1100"/>
              <a:buChar char="○"/>
            </a:pPr>
            <a:r>
              <a:rPr lang="en-US" sz="1400" dirty="0"/>
              <a:t>Unemployment</a:t>
            </a:r>
          </a:p>
          <a:p>
            <a:pPr marL="914400" lvl="1" indent="-298450" algn="l" rtl="0">
              <a:spcBef>
                <a:spcPts val="0"/>
              </a:spcBef>
              <a:spcAft>
                <a:spcPts val="0"/>
              </a:spcAft>
              <a:buSzPts val="1100"/>
              <a:buChar char="○"/>
            </a:pPr>
            <a:r>
              <a:rPr lang="en-US" sz="1400" dirty="0"/>
              <a:t>Lack of health insurance</a:t>
            </a:r>
          </a:p>
          <a:p>
            <a:pPr marL="1371600" lvl="2" indent="-298450" algn="l" rtl="0">
              <a:spcBef>
                <a:spcPts val="0"/>
              </a:spcBef>
              <a:spcAft>
                <a:spcPts val="0"/>
              </a:spcAft>
              <a:buSzPts val="1100"/>
              <a:buChar char="○"/>
            </a:pPr>
            <a:r>
              <a:rPr lang="en-US" sz="1400" dirty="0"/>
              <a:t>…. As compared to national averages</a:t>
            </a:r>
          </a:p>
          <a:p>
            <a:pPr marL="914400" lvl="1" indent="-298450" algn="l" rtl="0">
              <a:spcBef>
                <a:spcPts val="0"/>
              </a:spcBef>
              <a:spcAft>
                <a:spcPts val="0"/>
              </a:spcAft>
              <a:buSzPts val="1100"/>
              <a:buChar char="○"/>
            </a:pPr>
            <a:r>
              <a:rPr lang="en-US" sz="1400" dirty="0"/>
              <a:t>Also experience enhanced discrimination due to LGBTQ+ identity</a:t>
            </a:r>
            <a:endParaRPr lang="en" sz="1400" dirty="0"/>
          </a:p>
          <a:p>
            <a:pPr marL="457200" lvl="0" indent="-298450" algn="l" rtl="0">
              <a:spcBef>
                <a:spcPts val="0"/>
              </a:spcBef>
              <a:spcAft>
                <a:spcPts val="0"/>
              </a:spcAft>
              <a:buSzPts val="1100"/>
              <a:buChar char="●"/>
            </a:pPr>
            <a:r>
              <a:rPr lang="en-US" sz="1400" dirty="0"/>
              <a:t>An relatively unaddressed factor contributing to LGBTQ+ health challenges are informational barriers, such as:</a:t>
            </a:r>
          </a:p>
          <a:p>
            <a:pPr marL="914400" lvl="1" indent="-298450" algn="l" rtl="0">
              <a:spcBef>
                <a:spcPts val="0"/>
              </a:spcBef>
              <a:spcAft>
                <a:spcPts val="0"/>
              </a:spcAft>
              <a:buSzPts val="1100"/>
            </a:pPr>
            <a:r>
              <a:rPr lang="en-US" sz="1400" dirty="0"/>
              <a:t>Difficulty learning about healthcare needs</a:t>
            </a:r>
          </a:p>
          <a:p>
            <a:pPr marL="914400" lvl="1" indent="-298450" algn="l" rtl="0">
              <a:spcBef>
                <a:spcPts val="0"/>
              </a:spcBef>
              <a:spcAft>
                <a:spcPts val="0"/>
              </a:spcAft>
              <a:buSzPts val="1100"/>
            </a:pPr>
            <a:r>
              <a:rPr lang="en-US" sz="1400" dirty="0"/>
              <a:t>Navigating healthcare system</a:t>
            </a:r>
          </a:p>
          <a:p>
            <a:pPr marL="914400" lvl="1" indent="-298450" algn="l" rtl="0">
              <a:spcBef>
                <a:spcPts val="0"/>
              </a:spcBef>
              <a:spcAft>
                <a:spcPts val="0"/>
              </a:spcAft>
              <a:buSzPts val="1100"/>
            </a:pPr>
            <a:r>
              <a:rPr lang="en-US" sz="1400" dirty="0"/>
              <a:t>Addressing barriers to care</a:t>
            </a:r>
            <a:endParaRPr sz="14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7515dcddf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7515dcdd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0067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7515dcddf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7515dcdd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4665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7515dcddf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7515dcdd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9880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601c5f27fb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601c5f27f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dirty="0">
                <a:solidFill>
                  <a:schemeClr val="dk1"/>
                </a:solidFill>
              </a:rPr>
              <a:t>Nick</a:t>
            </a:r>
            <a:endParaRPr sz="1400" b="1" dirty="0">
              <a:solidFill>
                <a:schemeClr val="dk1"/>
              </a:solidFill>
            </a:endParaRPr>
          </a:p>
          <a:p>
            <a:pPr marL="0" lvl="0" indent="0" algn="l" rtl="0">
              <a:spcBef>
                <a:spcPts val="0"/>
              </a:spcBef>
              <a:spcAft>
                <a:spcPts val="0"/>
              </a:spcAft>
              <a:buNone/>
            </a:pPr>
            <a:endParaRPr sz="1400" dirty="0">
              <a:solidFill>
                <a:schemeClr val="dk1"/>
              </a:solidFill>
            </a:endParaRPr>
          </a:p>
          <a:p>
            <a:pPr marL="457200" lvl="0" indent="-298450" algn="l" rtl="0">
              <a:spcBef>
                <a:spcPts val="0"/>
              </a:spcBef>
              <a:spcAft>
                <a:spcPts val="0"/>
              </a:spcAft>
              <a:buClr>
                <a:schemeClr val="dk1"/>
              </a:buClr>
              <a:buSzPts val="1100"/>
              <a:buChar char="●"/>
            </a:pPr>
            <a:r>
              <a:rPr lang="en" sz="1400" dirty="0">
                <a:solidFill>
                  <a:schemeClr val="dk1"/>
                </a:solidFill>
              </a:rPr>
              <a:t>Examines health information practices of SC LGBTQ+ communities with focus on how sociocultural factors shape these practices</a:t>
            </a:r>
            <a:endParaRPr sz="1400" dirty="0">
              <a:solidFill>
                <a:schemeClr val="dk1"/>
              </a:solidFill>
            </a:endParaRPr>
          </a:p>
          <a:p>
            <a:pPr marL="457200" lvl="0" indent="-298450" algn="l" rtl="0">
              <a:spcBef>
                <a:spcPts val="0"/>
              </a:spcBef>
              <a:spcAft>
                <a:spcPts val="0"/>
              </a:spcAft>
              <a:buClr>
                <a:schemeClr val="dk1"/>
              </a:buClr>
              <a:buSzPts val="1100"/>
              <a:buChar char="●"/>
            </a:pPr>
            <a:r>
              <a:rPr lang="en" sz="1400" dirty="0">
                <a:solidFill>
                  <a:schemeClr val="dk1"/>
                </a:solidFill>
              </a:rPr>
              <a:t>Through presentation of our research seeking a reframing of LIS education focused on communities, in particular health librarianship</a:t>
            </a:r>
            <a:endParaRPr sz="14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601c5f27fb_1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601c5f27fb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dirty="0"/>
              <a:t>Nick</a:t>
            </a:r>
            <a:endParaRPr sz="1400" b="1" dirty="0"/>
          </a:p>
          <a:p>
            <a:pPr marL="0" lvl="0" indent="0" algn="l" rtl="0">
              <a:spcBef>
                <a:spcPts val="0"/>
              </a:spcBef>
              <a:spcAft>
                <a:spcPts val="0"/>
              </a:spcAft>
              <a:buNone/>
            </a:pPr>
            <a:endParaRPr sz="1400" dirty="0"/>
          </a:p>
          <a:p>
            <a:pPr marL="457200" lvl="0" indent="-298450" algn="l" rtl="0">
              <a:spcBef>
                <a:spcPts val="0"/>
              </a:spcBef>
              <a:spcAft>
                <a:spcPts val="0"/>
              </a:spcAft>
              <a:buSzPts val="1100"/>
            </a:pPr>
            <a:r>
              <a:rPr lang="en" sz="1400" dirty="0"/>
              <a:t>Two theoretical orientations guiding our work: social justice and information practices</a:t>
            </a:r>
            <a:endParaRPr sz="1400" dirty="0"/>
          </a:p>
          <a:p>
            <a:pPr marL="457200" lvl="0" indent="-298450" algn="l" rtl="0">
              <a:spcBef>
                <a:spcPts val="0"/>
              </a:spcBef>
              <a:spcAft>
                <a:spcPts val="0"/>
              </a:spcAft>
              <a:buSzPts val="1100"/>
            </a:pPr>
            <a:r>
              <a:rPr lang="en" sz="1400" dirty="0"/>
              <a:t>Social justice</a:t>
            </a:r>
          </a:p>
          <a:p>
            <a:pPr marL="914400" lvl="1" indent="-298450" algn="l" rtl="0">
              <a:spcBef>
                <a:spcPts val="0"/>
              </a:spcBef>
              <a:spcAft>
                <a:spcPts val="0"/>
              </a:spcAft>
              <a:buSzPts val="1100"/>
            </a:pPr>
            <a:r>
              <a:rPr lang="en" sz="1400" dirty="0"/>
              <a:t>Works for a society where people are treated fairly and have an equal share in societal benefits</a:t>
            </a:r>
            <a:endParaRPr sz="1400" dirty="0"/>
          </a:p>
          <a:p>
            <a:pPr marL="914400" lvl="1" indent="-298450" algn="l" rtl="0">
              <a:spcBef>
                <a:spcPts val="0"/>
              </a:spcBef>
              <a:spcAft>
                <a:spcPts val="0"/>
              </a:spcAft>
              <a:buSzPts val="1100"/>
            </a:pPr>
            <a:r>
              <a:rPr lang="en" sz="1400" dirty="0"/>
              <a:t>Two key assumptions guiding theorizing:</a:t>
            </a:r>
          </a:p>
          <a:p>
            <a:pPr marL="1371600" lvl="2" indent="-298450" algn="l" rtl="0">
              <a:spcBef>
                <a:spcPts val="0"/>
              </a:spcBef>
              <a:spcAft>
                <a:spcPts val="0"/>
              </a:spcAft>
              <a:buSzPts val="1100"/>
            </a:pPr>
            <a:r>
              <a:rPr lang="en-US" sz="1400" dirty="0"/>
              <a:t>“People perceive reality and information in </a:t>
            </a:r>
            <a:r>
              <a:rPr lang="en-US" sz="1400" b="1" dirty="0"/>
              <a:t>different ways</a:t>
            </a:r>
            <a:r>
              <a:rPr lang="en-US" sz="1400" dirty="0"/>
              <a:t>, often within </a:t>
            </a:r>
            <a:r>
              <a:rPr lang="en-US" sz="1400" b="1" dirty="0"/>
              <a:t>cultural</a:t>
            </a:r>
            <a:r>
              <a:rPr lang="en-US" sz="1400" dirty="0"/>
              <a:t> or l</a:t>
            </a:r>
            <a:r>
              <a:rPr lang="en-US" sz="1400" b="1" dirty="0"/>
              <a:t>ife-world contexts</a:t>
            </a:r>
            <a:r>
              <a:rPr lang="en-US" sz="1400" dirty="0"/>
              <a:t>” </a:t>
            </a:r>
          </a:p>
          <a:p>
            <a:pPr marL="1371600" lvl="2" indent="-298450" algn="l" rtl="0">
              <a:spcBef>
                <a:spcPts val="0"/>
              </a:spcBef>
              <a:spcAft>
                <a:spcPts val="0"/>
              </a:spcAft>
              <a:buSzPts val="1100"/>
            </a:pPr>
            <a:r>
              <a:rPr lang="en-US" sz="1400" dirty="0"/>
              <a:t>“The provision of information services is an inherently </a:t>
            </a:r>
            <a:r>
              <a:rPr lang="en-US" sz="1400" b="1" dirty="0"/>
              <a:t>powerful activity</a:t>
            </a:r>
            <a:r>
              <a:rPr lang="en-US" sz="1400" dirty="0"/>
              <a:t>”</a:t>
            </a:r>
            <a:endParaRPr sz="1400" dirty="0"/>
          </a:p>
          <a:p>
            <a:pPr marL="457200" lvl="0" indent="-298450" algn="l" rtl="0">
              <a:spcBef>
                <a:spcPts val="0"/>
              </a:spcBef>
              <a:spcAft>
                <a:spcPts val="0"/>
              </a:spcAft>
              <a:buSzPts val="1100"/>
            </a:pPr>
            <a:r>
              <a:rPr lang="en" sz="1400" dirty="0"/>
              <a:t>Information practices complimentary to social justice approach in attending to cultural and life-world contexts</a:t>
            </a:r>
            <a:endParaRPr sz="1400" dirty="0"/>
          </a:p>
          <a:p>
            <a:pPr marL="1371600" lvl="2" indent="-298450" algn="l" rtl="0">
              <a:spcBef>
                <a:spcPts val="0"/>
              </a:spcBef>
              <a:spcAft>
                <a:spcPts val="0"/>
              </a:spcAft>
              <a:buClr>
                <a:schemeClr val="dk1"/>
              </a:buClr>
              <a:buSzPts val="1100"/>
            </a:pPr>
            <a:r>
              <a:rPr lang="en" sz="1400" dirty="0">
                <a:solidFill>
                  <a:schemeClr val="dk1"/>
                </a:solidFill>
              </a:rPr>
              <a:t>Frames acting in response to social and structural barriers </a:t>
            </a:r>
          </a:p>
          <a:p>
            <a:pPr marL="1371600" lvl="2" indent="-298450" algn="l" rtl="0">
              <a:spcBef>
                <a:spcPts val="0"/>
              </a:spcBef>
              <a:spcAft>
                <a:spcPts val="0"/>
              </a:spcAft>
              <a:buClr>
                <a:schemeClr val="dk1"/>
              </a:buClr>
              <a:buSzPts val="1100"/>
            </a:pPr>
            <a:r>
              <a:rPr lang="en" sz="1400" dirty="0">
                <a:solidFill>
                  <a:schemeClr val="dk1"/>
                </a:solidFill>
              </a:rPr>
              <a:t>Aligns with population health and resilience approaches assessing social and structural determinants of health, rather than rooting disparities within the individual</a:t>
            </a:r>
            <a:endParaRPr sz="14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400" b="1" dirty="0"/>
              <a:t>Nick</a:t>
            </a:r>
          </a:p>
          <a:p>
            <a:pPr marL="158750" indent="0">
              <a:buNone/>
            </a:pPr>
            <a:endParaRPr lang="en-US" sz="1400" dirty="0"/>
          </a:p>
          <a:p>
            <a:r>
              <a:rPr lang="en-US" sz="1400" dirty="0"/>
              <a:t>Research demonstrates that interactions with health professionals is consistently negative</a:t>
            </a:r>
          </a:p>
          <a:p>
            <a:pPr lvl="1"/>
            <a:r>
              <a:rPr lang="en-US" sz="1400" dirty="0"/>
              <a:t>These interactions may be due to lack of training, including cultural competency training, among physicians</a:t>
            </a:r>
          </a:p>
          <a:p>
            <a:pPr lvl="1"/>
            <a:r>
              <a:rPr lang="en-US" sz="1400" dirty="0"/>
              <a:t>One study examining medical school curriculum showed that on average professionals receive 15 hours of LGBTQ+ specific training throughout their years in medical school</a:t>
            </a:r>
          </a:p>
          <a:p>
            <a:pPr lvl="0"/>
            <a:r>
              <a:rPr lang="en-US" sz="1400" dirty="0"/>
              <a:t>Like the medical field, libraries can also be viewed negatively by LGBTQ+ people</a:t>
            </a:r>
          </a:p>
          <a:p>
            <a:pPr lvl="1"/>
            <a:r>
              <a:rPr lang="en-US" sz="1400" dirty="0"/>
              <a:t>Some of this negative view can be explained, again, by lack of training</a:t>
            </a:r>
          </a:p>
          <a:p>
            <a:pPr marL="1371600" marR="0" lvl="2"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400" dirty="0"/>
              <a:t>Health librarianship focuses on universal medical information and education at the expense of understanding the unique information worlds of LGBTQ+ </a:t>
            </a:r>
            <a:r>
              <a:rPr lang="en-US" sz="1400" i="0" dirty="0"/>
              <a:t>and other communities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400" i="0" dirty="0"/>
              <a:t>Lack of LIS research literature on LGBTQ+ health information practices, which can inform health librarianship training</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400" i="0" dirty="0"/>
              <a:t>Literature outside of LIS examining the informational aspects of LGBTQ+ health limits examination to needs, seeking, and sources consulted</a:t>
            </a:r>
          </a:p>
          <a:p>
            <a:pPr lvl="2"/>
            <a:endParaRPr lang="en-US" sz="1400" dirty="0"/>
          </a:p>
        </p:txBody>
      </p:sp>
    </p:spTree>
    <p:extLst>
      <p:ext uri="{BB962C8B-B14F-4D97-AF65-F5344CB8AC3E}">
        <p14:creationId xmlns:p14="http://schemas.microsoft.com/office/powerpoint/2010/main" val="1193356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7515dcddf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47515dcdd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dirty="0"/>
              <a:t>Nick</a:t>
            </a:r>
            <a:endParaRPr sz="1400" b="1" dirty="0"/>
          </a:p>
          <a:p>
            <a:pPr marL="0" lvl="0" indent="0" algn="l" rtl="0">
              <a:spcBef>
                <a:spcPts val="0"/>
              </a:spcBef>
              <a:spcAft>
                <a:spcPts val="0"/>
              </a:spcAft>
              <a:buNone/>
            </a:pPr>
            <a:endParaRPr sz="1400" dirty="0"/>
          </a:p>
          <a:p>
            <a:pPr marL="457200" lvl="0" indent="-298450" algn="l" rtl="0">
              <a:spcBef>
                <a:spcPts val="0"/>
              </a:spcBef>
              <a:spcAft>
                <a:spcPts val="0"/>
              </a:spcAft>
              <a:buSzPts val="1100"/>
              <a:buChar char="●"/>
            </a:pPr>
            <a:r>
              <a:rPr lang="en-US" sz="1400" dirty="0"/>
              <a:t>Gaps in the literature led informed our research questions (read questions)</a:t>
            </a:r>
            <a:endParaRPr sz="1400" dirty="0"/>
          </a:p>
        </p:txBody>
      </p:sp>
    </p:spTree>
    <p:extLst>
      <p:ext uri="{BB962C8B-B14F-4D97-AF65-F5344CB8AC3E}">
        <p14:creationId xmlns:p14="http://schemas.microsoft.com/office/powerpoint/2010/main" val="2884371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47515dcddf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47515dcdd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None/>
            </a:pPr>
            <a:r>
              <a:rPr lang="en" sz="1400" b="1" dirty="0">
                <a:solidFill>
                  <a:schemeClr val="dk2"/>
                </a:solidFill>
              </a:rPr>
              <a:t>Vanessa</a:t>
            </a:r>
          </a:p>
          <a:p>
            <a:pPr marL="285750" lvl="0" indent="-285750" algn="l" rtl="0">
              <a:lnSpc>
                <a:spcPct val="115000"/>
              </a:lnSpc>
              <a:spcBef>
                <a:spcPts val="0"/>
              </a:spcBef>
              <a:spcAft>
                <a:spcPts val="0"/>
              </a:spcAft>
              <a:buClr>
                <a:schemeClr val="dk1"/>
              </a:buClr>
              <a:buSzPts val="1100"/>
            </a:pPr>
            <a:endParaRPr lang="en" sz="1400" b="1" dirty="0">
              <a:solidFill>
                <a:schemeClr val="dk2"/>
              </a:solidFill>
            </a:endParaRPr>
          </a:p>
          <a:p>
            <a:pPr marL="285750" lvl="0" indent="-285750" algn="l" rtl="0">
              <a:lnSpc>
                <a:spcPct val="115000"/>
              </a:lnSpc>
              <a:spcBef>
                <a:spcPts val="0"/>
              </a:spcBef>
              <a:spcAft>
                <a:spcPts val="0"/>
              </a:spcAft>
              <a:buClr>
                <a:schemeClr val="dk1"/>
              </a:buClr>
              <a:buSzPts val="1100"/>
            </a:pPr>
            <a:r>
              <a:rPr lang="en" sz="1400" b="0" dirty="0">
                <a:solidFill>
                  <a:schemeClr val="dk2"/>
                </a:solidFill>
              </a:rPr>
              <a:t>Happy to provide more in-depth methods info during discussion</a:t>
            </a:r>
          </a:p>
          <a:p>
            <a:pPr marL="285750" lvl="0" indent="-285750" algn="l" rtl="0">
              <a:lnSpc>
                <a:spcPct val="115000"/>
              </a:lnSpc>
              <a:spcBef>
                <a:spcPts val="0"/>
              </a:spcBef>
              <a:spcAft>
                <a:spcPts val="0"/>
              </a:spcAft>
              <a:buClr>
                <a:schemeClr val="dk1"/>
              </a:buClr>
              <a:buSzPts val="1100"/>
            </a:pPr>
            <a:r>
              <a:rPr lang="en" sz="1400" b="0" dirty="0">
                <a:solidFill>
                  <a:schemeClr val="dk2"/>
                </a:solidFill>
              </a:rPr>
              <a:t>Interviewed 30 SC LGBTQ+ community leaders</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Leaders provide a bird’s eye view of their communities</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Emailed a list of 100+ LGBTQ+ and affinity organizations in SC asking them to nominate a community leader to participate</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Asked leaders to recommend other participants</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U</a:t>
            </a:r>
            <a:r>
              <a:rPr lang="en-US" sz="1400" b="0" dirty="0">
                <a:solidFill>
                  <a:schemeClr val="dk2"/>
                </a:solidFill>
              </a:rPr>
              <a:t>s</a:t>
            </a:r>
            <a:r>
              <a:rPr lang="en" sz="1400" b="0" dirty="0" err="1">
                <a:solidFill>
                  <a:schemeClr val="dk2"/>
                </a:solidFill>
              </a:rPr>
              <a:t>ed</a:t>
            </a:r>
            <a:r>
              <a:rPr lang="en" sz="1400" b="0" dirty="0">
                <a:solidFill>
                  <a:schemeClr val="dk2"/>
                </a:solidFill>
              </a:rPr>
              <a:t> theoretical sampling to inform social media recruitment</a:t>
            </a:r>
          </a:p>
          <a:p>
            <a:pPr marL="285750" lvl="0" indent="-285750" algn="l" rtl="0">
              <a:lnSpc>
                <a:spcPct val="115000"/>
              </a:lnSpc>
              <a:spcBef>
                <a:spcPts val="0"/>
              </a:spcBef>
              <a:spcAft>
                <a:spcPts val="0"/>
              </a:spcAft>
              <a:buClr>
                <a:schemeClr val="dk1"/>
              </a:buClr>
              <a:buSzPts val="1100"/>
            </a:pPr>
            <a:r>
              <a:rPr lang="en" sz="1400" b="0" dirty="0">
                <a:solidFill>
                  <a:schemeClr val="dk2"/>
                </a:solidFill>
              </a:rPr>
              <a:t>Important to note that leaders can be youth; IRB waiver for parent/guardian consent</a:t>
            </a:r>
          </a:p>
          <a:p>
            <a:pPr marL="285750" lvl="0" indent="-285750" algn="l" rtl="0">
              <a:lnSpc>
                <a:spcPct val="115000"/>
              </a:lnSpc>
              <a:spcBef>
                <a:spcPts val="0"/>
              </a:spcBef>
              <a:spcAft>
                <a:spcPts val="0"/>
              </a:spcAft>
              <a:buClr>
                <a:schemeClr val="dk1"/>
              </a:buClr>
              <a:buSzPts val="1100"/>
            </a:pPr>
            <a:r>
              <a:rPr lang="en" sz="1400" b="0" dirty="0">
                <a:solidFill>
                  <a:schemeClr val="dk2"/>
                </a:solidFill>
              </a:rPr>
              <a:t>Semi-structured interviews averaged 78 minutes and covered:</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Community involvement </a:t>
            </a:r>
            <a:r>
              <a:rPr lang="en" sz="1400" dirty="0">
                <a:solidFill>
                  <a:schemeClr val="dk2"/>
                </a:solidFill>
              </a:rPr>
              <a:t>identities, health questions/concerns, and practices for addressing questions/concerns</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Following interviews, participants engaged info worlds mapping, a visual elicitation method, to provide a diff. way to address interview themes</a:t>
            </a:r>
          </a:p>
          <a:p>
            <a:pPr marL="285750" lvl="0" indent="-285750" algn="l" rtl="0">
              <a:lnSpc>
                <a:spcPct val="115000"/>
              </a:lnSpc>
              <a:spcBef>
                <a:spcPts val="0"/>
              </a:spcBef>
              <a:spcAft>
                <a:spcPts val="0"/>
              </a:spcAft>
              <a:buClr>
                <a:schemeClr val="dk1"/>
              </a:buClr>
              <a:buSzPts val="1100"/>
            </a:pPr>
            <a:r>
              <a:rPr lang="en" sz="1400" b="0" dirty="0">
                <a:solidFill>
                  <a:schemeClr val="dk2"/>
                </a:solidFill>
              </a:rPr>
              <a:t>Data consisted of interview transcripts, field notes, and info world maps</a:t>
            </a:r>
          </a:p>
          <a:p>
            <a:pPr marL="285750" lvl="0" indent="-285750" algn="l" rtl="0">
              <a:lnSpc>
                <a:spcPct val="115000"/>
              </a:lnSpc>
              <a:spcBef>
                <a:spcPts val="0"/>
              </a:spcBef>
              <a:spcAft>
                <a:spcPts val="0"/>
              </a:spcAft>
              <a:buClr>
                <a:schemeClr val="dk1"/>
              </a:buClr>
              <a:buSzPts val="1100"/>
            </a:pPr>
            <a:r>
              <a:rPr lang="en" sz="1400" b="0" dirty="0">
                <a:solidFill>
                  <a:schemeClr val="dk2"/>
                </a:solidFill>
              </a:rPr>
              <a:t>Focus on transcript analysis for this presentation</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M</a:t>
            </a:r>
            <a:r>
              <a:rPr lang="en-US" sz="1400" b="0" dirty="0">
                <a:solidFill>
                  <a:schemeClr val="dk2"/>
                </a:solidFill>
              </a:rPr>
              <a:t>e</a:t>
            </a:r>
            <a:r>
              <a:rPr lang="en" sz="1400" b="0" dirty="0">
                <a:solidFill>
                  <a:schemeClr val="dk2"/>
                </a:solidFill>
              </a:rPr>
              <a:t>t as a group to hand-code three transcripts and build a preliminary codebook</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Refined codebook using four additional transcripts</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Constantly compared emergent and existing codes, resolving discrepancies among coders</a:t>
            </a:r>
          </a:p>
          <a:p>
            <a:pPr marL="742950" lvl="1" indent="-285750" algn="l" rtl="0">
              <a:lnSpc>
                <a:spcPct val="115000"/>
              </a:lnSpc>
              <a:spcBef>
                <a:spcPts val="0"/>
              </a:spcBef>
              <a:spcAft>
                <a:spcPts val="0"/>
              </a:spcAft>
              <a:buClr>
                <a:schemeClr val="dk1"/>
              </a:buClr>
              <a:buSzPts val="1100"/>
            </a:pPr>
            <a:r>
              <a:rPr lang="en" sz="1400" b="0" dirty="0">
                <a:solidFill>
                  <a:schemeClr val="dk2"/>
                </a:solidFill>
              </a:rPr>
              <a:t>Then coded remaining transcripts independently</a:t>
            </a:r>
          </a:p>
          <a:p>
            <a:pPr marL="285750" lvl="0" indent="-285750" algn="l" rtl="0">
              <a:lnSpc>
                <a:spcPct val="115000"/>
              </a:lnSpc>
              <a:spcBef>
                <a:spcPts val="0"/>
              </a:spcBef>
              <a:spcAft>
                <a:spcPts val="0"/>
              </a:spcAft>
              <a:buClr>
                <a:schemeClr val="dk1"/>
              </a:buClr>
              <a:buSzPts val="1100"/>
            </a:pPr>
            <a:r>
              <a:rPr lang="en" sz="1400" b="0" dirty="0">
                <a:solidFill>
                  <a:schemeClr val="dk2"/>
                </a:solidFill>
              </a:rPr>
              <a:t>Engaged in member-checking where participants accessed their transcripts to comment on how well they reflected lived experiences, as well as highlight any identifying info</a:t>
            </a:r>
          </a:p>
          <a:p>
            <a:pPr marL="742950" lvl="1" indent="-285750" algn="l" rtl="0">
              <a:lnSpc>
                <a:spcPct val="115000"/>
              </a:lnSpc>
              <a:spcBef>
                <a:spcPts val="0"/>
              </a:spcBef>
              <a:spcAft>
                <a:spcPts val="0"/>
              </a:spcAft>
              <a:buClr>
                <a:schemeClr val="dk1"/>
              </a:buClr>
              <a:buSzPts val="1100"/>
            </a:pPr>
            <a:endParaRPr lang="en" sz="1400" b="0" dirty="0">
              <a:solidFill>
                <a:schemeClr val="dk2"/>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601c5f27fb_1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601c5f27fb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dirty="0"/>
              <a:t>Vanessa</a:t>
            </a:r>
          </a:p>
          <a:p>
            <a:pPr marL="0" lvl="0" indent="0" algn="l" rtl="0">
              <a:spcBef>
                <a:spcPts val="0"/>
              </a:spcBef>
              <a:spcAft>
                <a:spcPts val="0"/>
              </a:spcAft>
              <a:buNone/>
            </a:pPr>
            <a:endParaRPr sz="1400" b="1" dirty="0"/>
          </a:p>
          <a:p>
            <a:pPr marL="457200" lvl="0" indent="-298450" algn="l" rtl="0">
              <a:spcBef>
                <a:spcPts val="0"/>
              </a:spcBef>
              <a:spcAft>
                <a:spcPts val="0"/>
              </a:spcAft>
              <a:buSzPts val="1100"/>
              <a:buChar char="●"/>
            </a:pPr>
            <a:r>
              <a:rPr lang="en" sz="1400" dirty="0"/>
              <a:t>Majority of participants were young adults (18-25) and middle-aged</a:t>
            </a:r>
            <a:endParaRPr sz="1400" dirty="0"/>
          </a:p>
          <a:p>
            <a:pPr marL="457200" lvl="0" indent="-298450" algn="l" rtl="0">
              <a:spcBef>
                <a:spcPts val="0"/>
              </a:spcBef>
              <a:spcAft>
                <a:spcPts val="0"/>
              </a:spcAft>
              <a:buSzPts val="1100"/>
              <a:buChar char="●"/>
            </a:pPr>
            <a:r>
              <a:rPr lang="en" sz="1400" dirty="0"/>
              <a:t>Race/ethnicity reflects that of LGBTQ+ people at broader state-level</a:t>
            </a:r>
            <a:endParaRPr sz="1400" dirty="0"/>
          </a:p>
          <a:p>
            <a:pPr marL="914400" lvl="1" indent="-298450" algn="l" rtl="0">
              <a:spcBef>
                <a:spcPts val="0"/>
              </a:spcBef>
              <a:spcAft>
                <a:spcPts val="0"/>
              </a:spcAft>
              <a:buSzPts val="1100"/>
              <a:buChar char="○"/>
            </a:pPr>
            <a:r>
              <a:rPr lang="en" sz="1400" dirty="0"/>
              <a:t>Under-representation of Latinx communities, which have presence in SC</a:t>
            </a:r>
            <a:endParaRPr sz="1400" dirty="0"/>
          </a:p>
          <a:p>
            <a:pPr marL="457200" lvl="0" indent="-298450" algn="l" rtl="0">
              <a:spcBef>
                <a:spcPts val="0"/>
              </a:spcBef>
              <a:spcAft>
                <a:spcPts val="0"/>
              </a:spcAft>
              <a:buSzPts val="1100"/>
              <a:buChar char="●"/>
            </a:pPr>
            <a:r>
              <a:rPr lang="en" sz="1400" dirty="0"/>
              <a:t>Education varied, but common for participants to have some degree of higher education</a:t>
            </a:r>
            <a:endParaRPr sz="14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601c5f27fb_1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601c5f27fb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dirty="0">
                <a:solidFill>
                  <a:schemeClr val="dk1"/>
                </a:solidFill>
              </a:rPr>
              <a:t>Vanessa</a:t>
            </a:r>
          </a:p>
          <a:p>
            <a:pPr marL="0" lvl="0" indent="0" algn="l" rtl="0">
              <a:spcBef>
                <a:spcPts val="0"/>
              </a:spcBef>
              <a:spcAft>
                <a:spcPts val="0"/>
              </a:spcAft>
              <a:buNone/>
            </a:pPr>
            <a:endParaRPr sz="1400" b="1" dirty="0">
              <a:solidFill>
                <a:schemeClr val="dk1"/>
              </a:solidFill>
            </a:endParaRPr>
          </a:p>
          <a:p>
            <a:pPr marL="457200" lvl="0" indent="-298450" algn="l" rtl="0">
              <a:spcBef>
                <a:spcPts val="0"/>
              </a:spcBef>
              <a:spcAft>
                <a:spcPts val="0"/>
              </a:spcAft>
              <a:buClr>
                <a:schemeClr val="dk1"/>
              </a:buClr>
              <a:buSzPts val="1100"/>
              <a:buChar char="●"/>
            </a:pPr>
            <a:r>
              <a:rPr lang="en" sz="1400" dirty="0">
                <a:solidFill>
                  <a:schemeClr val="dk1"/>
                </a:solidFill>
              </a:rPr>
              <a:t>Geographic distribution spread across the state, with concentrations in Upstate and Midlands regions</a:t>
            </a:r>
            <a:endParaRPr sz="1400" dirty="0">
              <a:solidFill>
                <a:schemeClr val="dk1"/>
              </a:solidFill>
            </a:endParaRPr>
          </a:p>
          <a:p>
            <a:pPr marL="457200" lvl="0" indent="-298450" algn="l" rtl="0">
              <a:spcBef>
                <a:spcPts val="0"/>
              </a:spcBef>
              <a:spcAft>
                <a:spcPts val="0"/>
              </a:spcAft>
              <a:buClr>
                <a:schemeClr val="dk1"/>
              </a:buClr>
              <a:buSzPts val="1100"/>
              <a:buChar char="●"/>
            </a:pPr>
            <a:r>
              <a:rPr lang="en" sz="1400" dirty="0">
                <a:solidFill>
                  <a:schemeClr val="dk1"/>
                </a:solidFill>
              </a:rPr>
              <a:t>Fewer participants in Coastal Lowcountry and Pee Dee regions reflect smaller populations and less visible organizations</a:t>
            </a:r>
            <a:endParaRPr sz="1400" dirty="0">
              <a:solidFill>
                <a:schemeClr val="dk1"/>
              </a:solidFill>
            </a:endParaRPr>
          </a:p>
          <a:p>
            <a:pPr marL="914400" lvl="1" indent="-298450" algn="l" rtl="0">
              <a:spcBef>
                <a:spcPts val="0"/>
              </a:spcBef>
              <a:spcAft>
                <a:spcPts val="0"/>
              </a:spcAft>
              <a:buClr>
                <a:schemeClr val="dk1"/>
              </a:buClr>
              <a:buSzPts val="1100"/>
              <a:buChar char="○"/>
            </a:pPr>
            <a:r>
              <a:rPr lang="en" sz="1400" dirty="0">
                <a:solidFill>
                  <a:schemeClr val="dk1"/>
                </a:solidFill>
              </a:rPr>
              <a:t>Charleston </a:t>
            </a:r>
            <a:r>
              <a:rPr lang="en-US" sz="1400" dirty="0">
                <a:solidFill>
                  <a:schemeClr val="dk1"/>
                </a:solidFill>
              </a:rPr>
              <a:t>has an active, visible LGBTQ+ population, but did not participate in interviews</a:t>
            </a:r>
            <a:endParaRPr sz="1400" dirty="0">
              <a:solidFill>
                <a:schemeClr val="dk1"/>
              </a:solidFill>
            </a:endParaRPr>
          </a:p>
          <a:p>
            <a:pPr marL="457200" lvl="0" indent="-298450" algn="l" rtl="0">
              <a:spcBef>
                <a:spcPts val="0"/>
              </a:spcBef>
              <a:spcAft>
                <a:spcPts val="0"/>
              </a:spcAft>
              <a:buClr>
                <a:schemeClr val="dk1"/>
              </a:buClr>
              <a:buSzPts val="1100"/>
              <a:buChar char="●"/>
            </a:pPr>
            <a:r>
              <a:rPr lang="en" sz="1400" dirty="0">
                <a:solidFill>
                  <a:schemeClr val="dk1"/>
                </a:solidFill>
              </a:rPr>
              <a:t>While most participants identified as lesbian and gay, they used other labels to describe sexualities and gender identities</a:t>
            </a:r>
            <a:endParaRPr sz="1400" dirty="0">
              <a:solidFill>
                <a:schemeClr val="dk1"/>
              </a:solidFill>
            </a:endParaRPr>
          </a:p>
          <a:p>
            <a:pPr marL="914400" lvl="1" indent="-298450" algn="l" rtl="0">
              <a:spcBef>
                <a:spcPts val="0"/>
              </a:spcBef>
              <a:spcAft>
                <a:spcPts val="0"/>
              </a:spcAft>
              <a:buClr>
                <a:schemeClr val="dk1"/>
              </a:buClr>
              <a:buSzPts val="1100"/>
              <a:buChar char="○"/>
            </a:pPr>
            <a:r>
              <a:rPr lang="en" sz="1400" dirty="0">
                <a:solidFill>
                  <a:schemeClr val="dk1"/>
                </a:solidFill>
              </a:rPr>
              <a:t>Denotes inability of umbrella labels like LGBTQ+ to capture multiplicity and fluidity of participant identities</a:t>
            </a:r>
            <a:endParaRPr sz="1400"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826680" y="1790058"/>
            <a:ext cx="5204640" cy="1234440"/>
          </a:xfrm>
          <a:solidFill>
            <a:srgbClr val="FFFFFF"/>
          </a:solidFill>
          <a:ln w="38100">
            <a:solidFill>
              <a:srgbClr val="404040"/>
            </a:solidFill>
          </a:ln>
        </p:spPr>
        <p:txBody>
          <a:bodyPr lIns="274320" rIns="274320" anchor="ctr" anchorCtr="1">
            <a:normAutofit/>
          </a:bodyPr>
          <a:lstStyle>
            <a:lvl1pPr algn="ctr">
              <a:defRPr sz="2625">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1516047" y="3264408"/>
            <a:ext cx="3825907" cy="929921"/>
          </a:xfrm>
          <a:noFill/>
        </p:spPr>
        <p:txBody>
          <a:bodyPr>
            <a:normAutofit/>
          </a:bodyPr>
          <a:lstStyle>
            <a:lvl1pPr marL="0" indent="0" algn="ctr">
              <a:buNone/>
              <a:defRPr sz="1425">
                <a:solidFill>
                  <a:schemeClr val="tx1">
                    <a:lumMod val="75000"/>
                    <a:lumOff val="25000"/>
                  </a:schemeClr>
                </a:solidFill>
              </a:defRPr>
            </a:lvl1pPr>
            <a:lvl2pPr marL="342900" indent="0" algn="ctr">
              <a:buNone/>
              <a:defRPr sz="1425"/>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76799731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484207" y="4679112"/>
            <a:ext cx="1548983" cy="242976"/>
          </a:xfrm>
          <a:prstGeom prst="rect">
            <a:avLst/>
          </a:prstGeom>
        </p:spPr>
        <p:txBody>
          <a:bodyPr/>
          <a:lstStyle/>
          <a:p>
            <a:fld id="{E9F9C37B-1D36-470B-8223-D6C91242EC14}" type="datetimeFigureOut">
              <a:rPr lang="en-US" dirty="0"/>
              <a:t>9/26/19</a:t>
            </a:fld>
            <a:endParaRPr lang="en-US" dirty="0"/>
          </a:p>
        </p:txBody>
      </p:sp>
      <p:sp>
        <p:nvSpPr>
          <p:cNvPr id="5" name="Footer Placeholder 4"/>
          <p:cNvSpPr>
            <a:spLocks noGrp="1"/>
          </p:cNvSpPr>
          <p:nvPr>
            <p:ph type="ftr" sz="quarter" idx="11"/>
          </p:nvPr>
        </p:nvSpPr>
        <p:spPr>
          <a:xfrm>
            <a:off x="826679" y="4677156"/>
            <a:ext cx="3417498" cy="240030"/>
          </a:xfrm>
          <a:prstGeom prst="rect">
            <a:avLst/>
          </a:prstGeom>
        </p:spPr>
        <p:txBody>
          <a:bodyPr/>
          <a:lstStyle/>
          <a:p>
            <a:endParaRPr lang="en-US" dirty="0"/>
          </a:p>
        </p:txBody>
      </p:sp>
      <p:sp>
        <p:nvSpPr>
          <p:cNvPr id="6" name="Slide Number Placeholder 5"/>
          <p:cNvSpPr>
            <a:spLocks noGrp="1"/>
          </p:cNvSpPr>
          <p:nvPr>
            <p:ph type="sldNum" sz="quarter" idx="12"/>
          </p:nvPr>
        </p:nvSpPr>
        <p:spPr>
          <a:xfrm>
            <a:off x="6180084" y="4663440"/>
            <a:ext cx="274320" cy="274320"/>
          </a:xfrm>
          <a:prstGeom prst="ellipse">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88497506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867375" y="702945"/>
            <a:ext cx="790475" cy="373761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04534" y="702945"/>
            <a:ext cx="3537131" cy="373761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484207" y="4679112"/>
            <a:ext cx="1548983" cy="242976"/>
          </a:xfrm>
          <a:prstGeom prst="rect">
            <a:avLst/>
          </a:prstGeom>
        </p:spPr>
        <p:txBody>
          <a:bodyPr/>
          <a:lstStyle/>
          <a:p>
            <a:fld id="{67C6F52A-A82B-47A2-A83A-8C4C91F2D59F}" type="datetimeFigureOut">
              <a:rPr lang="en-US" dirty="0"/>
              <a:t>9/26/19</a:t>
            </a:fld>
            <a:endParaRPr lang="en-US" dirty="0"/>
          </a:p>
        </p:txBody>
      </p:sp>
      <p:sp>
        <p:nvSpPr>
          <p:cNvPr id="5" name="Footer Placeholder 4"/>
          <p:cNvSpPr>
            <a:spLocks noGrp="1"/>
          </p:cNvSpPr>
          <p:nvPr>
            <p:ph type="ftr" sz="quarter" idx="11"/>
          </p:nvPr>
        </p:nvSpPr>
        <p:spPr>
          <a:xfrm>
            <a:off x="826679" y="4677156"/>
            <a:ext cx="3417498" cy="240030"/>
          </a:xfrm>
          <a:prstGeom prst="rect">
            <a:avLst/>
          </a:prstGeom>
        </p:spPr>
        <p:txBody>
          <a:bodyPr/>
          <a:lstStyle/>
          <a:p>
            <a:endParaRPr lang="en-US" dirty="0"/>
          </a:p>
        </p:txBody>
      </p:sp>
      <p:sp>
        <p:nvSpPr>
          <p:cNvPr id="6" name="Slide Number Placeholder 5"/>
          <p:cNvSpPr>
            <a:spLocks noGrp="1"/>
          </p:cNvSpPr>
          <p:nvPr>
            <p:ph type="sldNum" sz="quarter" idx="12"/>
          </p:nvPr>
        </p:nvSpPr>
        <p:spPr>
          <a:xfrm>
            <a:off x="6180084" y="4663440"/>
            <a:ext cx="274320" cy="274320"/>
          </a:xfrm>
          <a:prstGeom prst="ellipse">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79192916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33775" y="1152475"/>
            <a:ext cx="6390450" cy="3416400"/>
          </a:xfrm>
          <a:prstGeom prst="rect">
            <a:avLst/>
          </a:prstGeom>
        </p:spPr>
        <p:txBody>
          <a:bodyPr spcFirstLastPara="1" wrap="square" lIns="91425" tIns="91425" rIns="91425" bIns="91425" anchor="t" anchorCtr="0">
            <a:noAutofit/>
          </a:bodyPr>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19" name="Google Shape;19;p4"/>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14543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67688" y="450150"/>
            <a:ext cx="477585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
        <p:nvSpPr>
          <p:cNvPr id="34" name="Google Shape;34;p8"/>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83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465212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829818" y="1790058"/>
            <a:ext cx="5205222" cy="1234440"/>
          </a:xfrm>
          <a:solidFill>
            <a:srgbClr val="FFFFFF"/>
          </a:solidFill>
          <a:ln w="38100">
            <a:solidFill>
              <a:srgbClr val="404040"/>
            </a:solidFill>
          </a:ln>
        </p:spPr>
        <p:txBody>
          <a:bodyPr lIns="274320" rIns="274320" anchor="ctr" anchorCtr="1">
            <a:normAutofit/>
          </a:bodyPr>
          <a:lstStyle>
            <a:lvl1pPr>
              <a:defRPr sz="2625">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1516047" y="3264349"/>
            <a:ext cx="3825907" cy="948812"/>
          </a:xfrm>
        </p:spPr>
        <p:txBody>
          <a:bodyPr anchor="t" anchorCtr="1">
            <a:normAutofit/>
          </a:bodyPr>
          <a:lstStyle>
            <a:lvl1pPr marL="0" indent="0">
              <a:buNone/>
              <a:defRPr sz="1425">
                <a:solidFill>
                  <a:schemeClr val="tx1"/>
                </a:solidFill>
              </a:defRPr>
            </a:lvl1pPr>
            <a:lvl2pPr marL="342900" indent="0">
              <a:buNone/>
              <a:defRPr sz="1425">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15981527"/>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6680" y="1978533"/>
            <a:ext cx="2466017" cy="2326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565303" y="1978533"/>
            <a:ext cx="2467887" cy="2326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p:cNvSpPr>
            <a:spLocks noGrp="1"/>
          </p:cNvSpPr>
          <p:nvPr>
            <p:ph type="sldNum" sz="quarter" idx="12"/>
          </p:nvPr>
        </p:nvSpPr>
        <p:spPr>
          <a:xfrm>
            <a:off x="6180084" y="4663440"/>
            <a:ext cx="274320" cy="274320"/>
          </a:xfrm>
          <a:prstGeom prst="ellipse">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21679259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6679" y="1735076"/>
            <a:ext cx="2466018"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6679" y="2357438"/>
            <a:ext cx="2466018" cy="19475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3565303" y="2357438"/>
            <a:ext cx="2467887" cy="1947582"/>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3565303" y="1735076"/>
            <a:ext cx="2467887"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9" name="Slide Number Placeholder 8"/>
          <p:cNvSpPr>
            <a:spLocks noGrp="1"/>
          </p:cNvSpPr>
          <p:nvPr>
            <p:ph type="sldNum" sz="quarter" idx="12"/>
          </p:nvPr>
        </p:nvSpPr>
        <p:spPr>
          <a:xfrm>
            <a:off x="6180084" y="4663440"/>
            <a:ext cx="274320" cy="274320"/>
          </a:xfrm>
          <a:prstGeom prst="ellipse">
            <a:avLst/>
          </a:prstGeom>
        </p:spPr>
        <p:txBody>
          <a:bodyPr/>
          <a:lstStyle/>
          <a:p>
            <a:fld id="{00000000-1234-1234-1234-123412341234}" type="slidenum">
              <a:rPr lang="en" smtClean="0"/>
              <a:pPr/>
              <a:t>‹#›</a:t>
            </a:fld>
            <a:endParaRPr lang="en"/>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3277429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6180084" y="4663440"/>
            <a:ext cx="274320" cy="274320"/>
          </a:xfrm>
          <a:prstGeom prst="ellipse">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33648590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484207" y="4679112"/>
            <a:ext cx="1548983" cy="242976"/>
          </a:xfrm>
          <a:prstGeom prst="rect">
            <a:avLst/>
          </a:prstGeom>
        </p:spPr>
        <p:txBody>
          <a:bodyPr/>
          <a:lstStyle/>
          <a:p>
            <a:fld id="{C278504F-A551-4DE0-9316-4DCD1D8CC752}" type="datetimeFigureOut">
              <a:rPr lang="en-US" dirty="0"/>
              <a:t>9/26/19</a:t>
            </a:fld>
            <a:endParaRPr lang="en-US" dirty="0"/>
          </a:p>
        </p:txBody>
      </p:sp>
      <p:sp>
        <p:nvSpPr>
          <p:cNvPr id="3" name="Footer Placeholder 2"/>
          <p:cNvSpPr>
            <a:spLocks noGrp="1"/>
          </p:cNvSpPr>
          <p:nvPr>
            <p:ph type="ftr" sz="quarter" idx="11"/>
          </p:nvPr>
        </p:nvSpPr>
        <p:spPr>
          <a:xfrm>
            <a:off x="826679" y="4677156"/>
            <a:ext cx="3417498" cy="240030"/>
          </a:xfrm>
          <a:prstGeom prst="rect">
            <a:avLst/>
          </a:prstGeom>
        </p:spPr>
        <p:txBody>
          <a:bodyPr/>
          <a:lstStyle/>
          <a:p>
            <a:endParaRPr lang="en-US" dirty="0"/>
          </a:p>
        </p:txBody>
      </p:sp>
      <p:sp>
        <p:nvSpPr>
          <p:cNvPr id="4" name="Slide Number Placeholder 3"/>
          <p:cNvSpPr>
            <a:spLocks noGrp="1"/>
          </p:cNvSpPr>
          <p:nvPr>
            <p:ph type="sldNum" sz="quarter" idx="12"/>
          </p:nvPr>
        </p:nvSpPr>
        <p:spPr>
          <a:xfrm>
            <a:off x="6180084" y="4663440"/>
            <a:ext cx="274320" cy="274320"/>
          </a:xfrm>
          <a:prstGeom prst="ellipse">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246674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3429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480527" y="1682872"/>
            <a:ext cx="2467946" cy="856123"/>
          </a:xfrm>
          <a:solidFill>
            <a:srgbClr val="FFFFFF"/>
          </a:solidFill>
          <a:ln>
            <a:solidFill>
              <a:srgbClr val="404040"/>
            </a:solidFill>
          </a:ln>
        </p:spPr>
        <p:txBody>
          <a:bodyPr anchor="ctr" anchorCtr="1">
            <a:normAutofit/>
          </a:bodyPr>
          <a:lstStyle>
            <a:lvl1pPr>
              <a:defRPr sz="1575">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3789045" y="603504"/>
            <a:ext cx="2708910" cy="3936492"/>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7224" y="2662439"/>
            <a:ext cx="2134553" cy="164552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9" name="Date Placeholder 8"/>
          <p:cNvSpPr>
            <a:spLocks noGrp="1"/>
          </p:cNvSpPr>
          <p:nvPr>
            <p:ph type="dt" sz="half" idx="10"/>
          </p:nvPr>
        </p:nvSpPr>
        <p:spPr>
          <a:xfrm>
            <a:off x="4484207" y="4679112"/>
            <a:ext cx="1548983" cy="242976"/>
          </a:xfrm>
          <a:prstGeom prst="rect">
            <a:avLst/>
          </a:prstGeom>
        </p:spPr>
        <p:txBody>
          <a:bodyPr/>
          <a:lstStyle/>
          <a:p>
            <a:fld id="{D1BE4249-C0D0-4B06-8692-E8BB871AF643}" type="datetimeFigureOut">
              <a:rPr lang="en-US" dirty="0"/>
              <a:t>9/26/19</a:t>
            </a:fld>
            <a:endParaRPr lang="en-US" dirty="0"/>
          </a:p>
        </p:txBody>
      </p:sp>
      <p:sp>
        <p:nvSpPr>
          <p:cNvPr id="10" name="Footer Placeholder 9"/>
          <p:cNvSpPr>
            <a:spLocks noGrp="1"/>
          </p:cNvSpPr>
          <p:nvPr>
            <p:ph type="ftr" sz="quarter" idx="11"/>
          </p:nvPr>
        </p:nvSpPr>
        <p:spPr>
          <a:xfrm>
            <a:off x="480527" y="4677156"/>
            <a:ext cx="2854799" cy="240030"/>
          </a:xfrm>
          <a:prstGeom prst="rect">
            <a:avLst/>
          </a:prstGeom>
        </p:spPr>
        <p:txBody>
          <a:bodyPr>
            <a:normAutofit/>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a:xfrm>
            <a:off x="6180084" y="4663440"/>
            <a:ext cx="274320" cy="274320"/>
          </a:xfrm>
          <a:prstGeom prst="ellipse">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764553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342899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480060" y="1682871"/>
            <a:ext cx="2468880" cy="857250"/>
          </a:xfrm>
          <a:solidFill>
            <a:srgbClr val="FFFFFF"/>
          </a:solidFill>
          <a:ln>
            <a:solidFill>
              <a:srgbClr val="262626"/>
            </a:solidFill>
          </a:ln>
        </p:spPr>
        <p:txBody>
          <a:bodyPr anchor="ctr" anchorCtr="1">
            <a:noAutofit/>
          </a:bodyPr>
          <a:lstStyle>
            <a:lvl1pPr>
              <a:defRPr sz="1575">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429000" y="-31629"/>
            <a:ext cx="3432430" cy="51435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7224" y="2662439"/>
            <a:ext cx="2134553" cy="1645528"/>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7"/>
          <p:cNvSpPr>
            <a:spLocks noGrp="1"/>
          </p:cNvSpPr>
          <p:nvPr>
            <p:ph type="dt" sz="half" idx="10"/>
          </p:nvPr>
        </p:nvSpPr>
        <p:spPr>
          <a:xfrm>
            <a:off x="4484207" y="4679112"/>
            <a:ext cx="1548983" cy="242976"/>
          </a:xfrm>
          <a:prstGeom prst="rect">
            <a:avLst/>
          </a:prstGeom>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9/26/19</a:t>
            </a:fld>
            <a:endParaRPr lang="en-US" dirty="0"/>
          </a:p>
        </p:txBody>
      </p:sp>
      <p:sp>
        <p:nvSpPr>
          <p:cNvPr id="9" name="Footer Placeholder 8"/>
          <p:cNvSpPr>
            <a:spLocks noGrp="1"/>
          </p:cNvSpPr>
          <p:nvPr>
            <p:ph type="ftr" sz="quarter" idx="11"/>
          </p:nvPr>
        </p:nvSpPr>
        <p:spPr>
          <a:xfrm>
            <a:off x="480060" y="4677156"/>
            <a:ext cx="2852928" cy="240030"/>
          </a:xfrm>
          <a:prstGeom prst="rect">
            <a:avLst/>
          </a:prstGeom>
        </p:spPr>
        <p:txBody>
          <a:bodyPr>
            <a:normAutofit/>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a:xfrm>
            <a:off x="6180084" y="4663440"/>
            <a:ext cx="274320" cy="274320"/>
          </a:xfrm>
          <a:prstGeom prst="ellipse">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02469095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204534" y="723519"/>
            <a:ext cx="4453316" cy="89154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4534" y="1978534"/>
            <a:ext cx="4453316" cy="232648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A61D26CA-4A02-0E46-9CF5-4C241332C7E9}"/>
              </a:ext>
            </a:extLst>
          </p:cNvPr>
          <p:cNvPicPr>
            <a:picLocks noChangeAspect="1"/>
          </p:cNvPicPr>
          <p:nvPr userDrawn="1"/>
        </p:nvPicPr>
        <p:blipFill>
          <a:blip r:embed="rId15"/>
          <a:stretch>
            <a:fillRect/>
          </a:stretch>
        </p:blipFill>
        <p:spPr>
          <a:xfrm>
            <a:off x="4690343" y="4651461"/>
            <a:ext cx="1096801" cy="498546"/>
          </a:xfrm>
          <a:prstGeom prst="rect">
            <a:avLst/>
          </a:prstGeom>
        </p:spPr>
      </p:pic>
      <p:pic>
        <p:nvPicPr>
          <p:cNvPr id="10" name="Picture 9">
            <a:extLst>
              <a:ext uri="{FF2B5EF4-FFF2-40B4-BE49-F238E27FC236}">
                <a16:creationId xmlns:a16="http://schemas.microsoft.com/office/drawing/2014/main" id="{4A5B4E12-DD48-AC46-B0F6-9F2BBF4802CD}"/>
              </a:ext>
            </a:extLst>
          </p:cNvPr>
          <p:cNvPicPr>
            <a:picLocks noChangeAspect="1"/>
          </p:cNvPicPr>
          <p:nvPr userDrawn="1"/>
        </p:nvPicPr>
        <p:blipFill>
          <a:blip r:embed="rId16"/>
          <a:stretch>
            <a:fillRect/>
          </a:stretch>
        </p:blipFill>
        <p:spPr>
          <a:xfrm>
            <a:off x="5787144" y="4763574"/>
            <a:ext cx="1011503" cy="274320"/>
          </a:xfrm>
          <a:prstGeom prst="rect">
            <a:avLst/>
          </a:prstGeom>
        </p:spPr>
      </p:pic>
    </p:spTree>
    <p:extLst>
      <p:ext uri="{BB962C8B-B14F-4D97-AF65-F5344CB8AC3E}">
        <p14:creationId xmlns:p14="http://schemas.microsoft.com/office/powerpoint/2010/main" val="4291896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hf sldNum="0" hdr="0" ftr="0" dt="0"/>
  <p:txStyles>
    <p:titleStyle>
      <a:lvl1pPr algn="ctr" defTabSz="685800" rtl="0" eaLnBrk="1" latinLnBrk="0" hangingPunct="1">
        <a:lnSpc>
          <a:spcPct val="90000"/>
        </a:lnSpc>
        <a:spcBef>
          <a:spcPct val="0"/>
        </a:spcBef>
        <a:buNone/>
        <a:defRPr sz="195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5838"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442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3716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healthypeople.gov/2020/topics-objectives/topic/lesbian-gay-bisexual-and-transgender-health#27"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tif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3"/>
        <p:cNvGrpSpPr/>
        <p:nvPr/>
      </p:nvGrpSpPr>
      <p:grpSpPr>
        <a:xfrm>
          <a:off x="0" y="0"/>
          <a:ext cx="0" cy="0"/>
          <a:chOff x="0" y="0"/>
          <a:chExt cx="0" cy="0"/>
        </a:xfrm>
      </p:grpSpPr>
      <p:sp>
        <p:nvSpPr>
          <p:cNvPr id="60" name="Rectangle 59">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09244" cy="51435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62" name="Rectangle 61">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244" y="0"/>
            <a:ext cx="1808797" cy="51435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mage of a research team member.">
            <a:extLst>
              <a:ext uri="{FF2B5EF4-FFF2-40B4-BE49-F238E27FC236}">
                <a16:creationId xmlns:a16="http://schemas.microsoft.com/office/drawing/2014/main" id="{DBFFCE88-F5C5-4440-BD49-9D0EEC80D94C}"/>
              </a:ext>
            </a:extLst>
          </p:cNvPr>
          <p:cNvPicPr>
            <a:picLocks noChangeAspect="1"/>
          </p:cNvPicPr>
          <p:nvPr/>
        </p:nvPicPr>
        <p:blipFill>
          <a:blip r:embed="rId3"/>
          <a:stretch>
            <a:fillRect/>
          </a:stretch>
        </p:blipFill>
        <p:spPr>
          <a:xfrm>
            <a:off x="88296" y="3212848"/>
            <a:ext cx="641802" cy="641802"/>
          </a:xfrm>
          <a:prstGeom prst="rect">
            <a:avLst/>
          </a:prstGeom>
        </p:spPr>
      </p:pic>
      <p:pic>
        <p:nvPicPr>
          <p:cNvPr id="4" name="Picture 3" descr="Image of a research team member.">
            <a:extLst>
              <a:ext uri="{FF2B5EF4-FFF2-40B4-BE49-F238E27FC236}">
                <a16:creationId xmlns:a16="http://schemas.microsoft.com/office/drawing/2014/main" id="{4715825C-A522-FC46-8290-1BF4EDDA0917}"/>
              </a:ext>
            </a:extLst>
          </p:cNvPr>
          <p:cNvPicPr>
            <a:picLocks noChangeAspect="1"/>
          </p:cNvPicPr>
          <p:nvPr/>
        </p:nvPicPr>
        <p:blipFill>
          <a:blip r:embed="rId4"/>
          <a:stretch>
            <a:fillRect/>
          </a:stretch>
        </p:blipFill>
        <p:spPr>
          <a:xfrm>
            <a:off x="88296" y="2482955"/>
            <a:ext cx="640080" cy="640080"/>
          </a:xfrm>
          <a:prstGeom prst="rect">
            <a:avLst/>
          </a:prstGeom>
        </p:spPr>
      </p:pic>
      <p:pic>
        <p:nvPicPr>
          <p:cNvPr id="3" name="Picture 2" descr="Image of a research team member.">
            <a:extLst>
              <a:ext uri="{FF2B5EF4-FFF2-40B4-BE49-F238E27FC236}">
                <a16:creationId xmlns:a16="http://schemas.microsoft.com/office/drawing/2014/main" id="{EBB2EA6D-AB92-474F-8C3E-EDB32D0C5E82}"/>
              </a:ext>
            </a:extLst>
          </p:cNvPr>
          <p:cNvPicPr>
            <a:picLocks noChangeAspect="1"/>
          </p:cNvPicPr>
          <p:nvPr/>
        </p:nvPicPr>
        <p:blipFill>
          <a:blip r:embed="rId5"/>
          <a:stretch>
            <a:fillRect/>
          </a:stretch>
        </p:blipFill>
        <p:spPr>
          <a:xfrm>
            <a:off x="88296" y="1778067"/>
            <a:ext cx="640080" cy="615076"/>
          </a:xfrm>
          <a:prstGeom prst="rect">
            <a:avLst/>
          </a:prstGeom>
        </p:spPr>
      </p:pic>
      <p:pic>
        <p:nvPicPr>
          <p:cNvPr id="2" name="Picture 1" descr="Image of a research team member.">
            <a:extLst>
              <a:ext uri="{FF2B5EF4-FFF2-40B4-BE49-F238E27FC236}">
                <a16:creationId xmlns:a16="http://schemas.microsoft.com/office/drawing/2014/main" id="{3093B03C-1952-2B4A-BC05-075F61963BFA}"/>
              </a:ext>
              <a:ext uri="{C183D7F6-B498-43B3-948B-1728B52AA6E4}">
                <adec:decorative xmlns:adec="http://schemas.microsoft.com/office/drawing/2017/decorative" val="0"/>
              </a:ext>
            </a:extLst>
          </p:cNvPr>
          <p:cNvPicPr>
            <a:picLocks noChangeAspect="1"/>
          </p:cNvPicPr>
          <p:nvPr/>
        </p:nvPicPr>
        <p:blipFill rotWithShape="1">
          <a:blip r:embed="rId6"/>
          <a:srcRect b="12091"/>
          <a:stretch/>
        </p:blipFill>
        <p:spPr>
          <a:xfrm>
            <a:off x="88296" y="1024987"/>
            <a:ext cx="640080" cy="663268"/>
          </a:xfrm>
          <a:prstGeom prst="rect">
            <a:avLst/>
          </a:prstGeom>
        </p:spPr>
      </p:pic>
      <p:sp>
        <p:nvSpPr>
          <p:cNvPr id="55" name="Google Shape;55;p13"/>
          <p:cNvSpPr txBox="1">
            <a:spLocks noGrp="1"/>
          </p:cNvSpPr>
          <p:nvPr>
            <p:ph type="subTitle" idx="1"/>
          </p:nvPr>
        </p:nvSpPr>
        <p:spPr>
          <a:xfrm>
            <a:off x="844851" y="646897"/>
            <a:ext cx="1773190" cy="3672115"/>
          </a:xfrm>
          <a:prstGeom prst="rect">
            <a:avLst/>
          </a:prstGeom>
        </p:spPr>
        <p:txBody>
          <a:bodyPr spcFirstLastPara="1" lIns="68569" tIns="68569" rIns="68569" bIns="68569" anchor="ctr" anchorCtr="0">
            <a:normAutofit/>
          </a:bodyPr>
          <a:lstStyle/>
          <a:p>
            <a:pPr marL="0" indent="0">
              <a:buClr>
                <a:schemeClr val="dk1"/>
              </a:buClr>
              <a:buSzPts val="1100"/>
            </a:pPr>
            <a:r>
              <a:rPr lang="en-US" dirty="0">
                <a:solidFill>
                  <a:srgbClr val="FFFFFF"/>
                </a:solidFill>
              </a:rPr>
              <a:t>Vanessa L. Kitzie</a:t>
            </a:r>
          </a:p>
          <a:p>
            <a:pPr marL="0" indent="0">
              <a:buClr>
                <a:schemeClr val="dk1"/>
              </a:buClr>
              <a:buSzPts val="1100"/>
            </a:pPr>
            <a:r>
              <a:rPr lang="en-US" sz="1200" dirty="0">
                <a:solidFill>
                  <a:srgbClr val="FFFFFF"/>
                </a:solidFill>
              </a:rPr>
              <a:t>@</a:t>
            </a:r>
            <a:r>
              <a:rPr lang="en-US" sz="1200" dirty="0" err="1">
                <a:solidFill>
                  <a:srgbClr val="FFFFFF"/>
                </a:solidFill>
              </a:rPr>
              <a:t>vkitzie</a:t>
            </a:r>
            <a:endParaRPr lang="en-US" sz="1200" dirty="0">
              <a:solidFill>
                <a:srgbClr val="FFFFFF"/>
              </a:solidFill>
            </a:endParaRPr>
          </a:p>
          <a:p>
            <a:pPr marL="0" indent="0"/>
            <a:r>
              <a:rPr lang="en-US" dirty="0">
                <a:solidFill>
                  <a:srgbClr val="FFFFFF"/>
                </a:solidFill>
              </a:rPr>
              <a:t>Travis L. Wagner</a:t>
            </a:r>
          </a:p>
          <a:p>
            <a:pPr marL="0" indent="0"/>
            <a:r>
              <a:rPr lang="en-US" sz="1200" dirty="0">
                <a:solidFill>
                  <a:srgbClr val="FFFFFF"/>
                </a:solidFill>
              </a:rPr>
              <a:t>@</a:t>
            </a:r>
            <a:r>
              <a:rPr lang="en-US" sz="1200" dirty="0" err="1">
                <a:solidFill>
                  <a:srgbClr val="FFFFFF"/>
                </a:solidFill>
              </a:rPr>
              <a:t>trlwagner</a:t>
            </a:r>
            <a:endParaRPr lang="en-US" sz="1200" dirty="0">
              <a:solidFill>
                <a:srgbClr val="FFFFFF"/>
              </a:solidFill>
            </a:endParaRPr>
          </a:p>
          <a:p>
            <a:pPr marL="0" indent="0"/>
            <a:r>
              <a:rPr lang="en-US" dirty="0">
                <a:solidFill>
                  <a:srgbClr val="FFFFFF"/>
                </a:solidFill>
              </a:rPr>
              <a:t>A. Nick Vera</a:t>
            </a:r>
          </a:p>
          <a:p>
            <a:pPr marL="0" indent="0"/>
            <a:r>
              <a:rPr lang="en-US" sz="1200" dirty="0">
                <a:solidFill>
                  <a:srgbClr val="FFFFFF"/>
                </a:solidFill>
              </a:rPr>
              <a:t>@nickvera22</a:t>
            </a:r>
          </a:p>
          <a:p>
            <a:pPr marL="0" indent="0">
              <a:buClr>
                <a:schemeClr val="dk1"/>
              </a:buClr>
              <a:buSzPts val="1100"/>
            </a:pPr>
            <a:r>
              <a:rPr lang="en-US" dirty="0">
                <a:solidFill>
                  <a:srgbClr val="FFFFFF"/>
                </a:solidFill>
              </a:rPr>
              <a:t>Valerie </a:t>
            </a:r>
            <a:r>
              <a:rPr lang="en-US" dirty="0" err="1">
                <a:solidFill>
                  <a:srgbClr val="FFFFFF"/>
                </a:solidFill>
              </a:rPr>
              <a:t>Lookingbill</a:t>
            </a:r>
            <a:endParaRPr lang="en-US" dirty="0">
              <a:solidFill>
                <a:srgbClr val="FFFFFF"/>
              </a:solidFill>
            </a:endParaRPr>
          </a:p>
          <a:p>
            <a:pPr marL="0" indent="0">
              <a:buClr>
                <a:schemeClr val="dk1"/>
              </a:buClr>
              <a:buSzPts val="1100"/>
            </a:pPr>
            <a:r>
              <a:rPr lang="en-US" sz="1200" dirty="0">
                <a:solidFill>
                  <a:srgbClr val="FFFFFF"/>
                </a:solidFill>
              </a:rPr>
              <a:t>@valerielooking1</a:t>
            </a:r>
          </a:p>
        </p:txBody>
      </p:sp>
      <p:sp>
        <p:nvSpPr>
          <p:cNvPr id="54" name="Google Shape;54;p13"/>
          <p:cNvSpPr txBox="1">
            <a:spLocks noGrp="1"/>
          </p:cNvSpPr>
          <p:nvPr>
            <p:ph type="ctrTitle"/>
          </p:nvPr>
        </p:nvSpPr>
        <p:spPr>
          <a:xfrm>
            <a:off x="3092956" y="741555"/>
            <a:ext cx="3278815" cy="3660389"/>
          </a:xfrm>
          <a:prstGeom prst="rect">
            <a:avLst/>
          </a:prstGeom>
          <a:noFill/>
          <a:ln>
            <a:noFill/>
          </a:ln>
        </p:spPr>
        <p:txBody>
          <a:bodyPr spcFirstLastPara="1" wrap="square" lIns="68569" tIns="68569" rIns="68569" bIns="68569" anchorCtr="0">
            <a:normAutofit/>
          </a:bodyPr>
          <a:lstStyle/>
          <a:p>
            <a:r>
              <a:rPr lang="en-US" sz="2400" dirty="0">
                <a:solidFill>
                  <a:schemeClr val="tx1"/>
                </a:solidFill>
              </a:rPr>
              <a:t>Interrogating how information (re)produces systemic barriers within LGBTQ+ communities to inform global LIS education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Map of conceptual model.">
            <a:extLst>
              <a:ext uri="{FF2B5EF4-FFF2-40B4-BE49-F238E27FC236}">
                <a16:creationId xmlns:a16="http://schemas.microsoft.com/office/drawing/2014/main" id="{A1804B8A-918E-3D4C-BB99-D12C7B0C7425}"/>
              </a:ext>
            </a:extLst>
          </p:cNvPr>
          <p:cNvGrpSpPr/>
          <p:nvPr/>
        </p:nvGrpSpPr>
        <p:grpSpPr>
          <a:xfrm>
            <a:off x="222759" y="1789134"/>
            <a:ext cx="6567877" cy="2972290"/>
            <a:chOff x="222759" y="1789134"/>
            <a:chExt cx="6567877" cy="2972290"/>
          </a:xfrm>
        </p:grpSpPr>
        <p:cxnSp>
          <p:nvCxnSpPr>
            <p:cNvPr id="18" name="Straight Connector 17" descr="Line connecting Self to Community defensive information practices">
              <a:extLst>
                <a:ext uri="{FF2B5EF4-FFF2-40B4-BE49-F238E27FC236}">
                  <a16:creationId xmlns:a16="http://schemas.microsoft.com/office/drawing/2014/main" id="{150EBEDC-611E-E94A-9018-9E6F64C3CD92}"/>
                </a:ext>
              </a:extLst>
            </p:cNvPr>
            <p:cNvCxnSpPr>
              <a:stCxn id="9" idx="4"/>
              <a:endCxn id="10" idx="0"/>
            </p:cNvCxnSpPr>
            <p:nvPr/>
          </p:nvCxnSpPr>
          <p:spPr>
            <a:xfrm>
              <a:off x="4595197" y="3963155"/>
              <a:ext cx="0" cy="122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Google Shape;137;p26" descr="Circle representing Community defensive information practices">
              <a:extLst>
                <a:ext uri="{FF2B5EF4-FFF2-40B4-BE49-F238E27FC236}">
                  <a16:creationId xmlns:a16="http://schemas.microsoft.com/office/drawing/2014/main" id="{0686D759-0908-5044-9312-314BB1652D27}"/>
                </a:ext>
              </a:extLst>
            </p:cNvPr>
            <p:cNvSpPr/>
            <p:nvPr/>
          </p:nvSpPr>
          <p:spPr>
            <a:xfrm>
              <a:off x="4261241" y="4086082"/>
              <a:ext cx="667911" cy="642723"/>
            </a:xfrm>
            <a:prstGeom prst="ellipse">
              <a:avLst/>
            </a:prstGeom>
            <a:solidFill>
              <a:schemeClr val="bg1">
                <a:lumMod val="65000"/>
              </a:schemeClr>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bg1">
                    <a:lumMod val="65000"/>
                  </a:schemeClr>
                </a:solidFill>
              </a:endParaRPr>
            </a:p>
          </p:txBody>
        </p:sp>
        <p:sp>
          <p:nvSpPr>
            <p:cNvPr id="19" name="Google Shape;138;p26">
              <a:extLst>
                <a:ext uri="{FF2B5EF4-FFF2-40B4-BE49-F238E27FC236}">
                  <a16:creationId xmlns:a16="http://schemas.microsoft.com/office/drawing/2014/main" id="{23C8A81D-F0D4-D348-9641-112DFBE91176}"/>
                </a:ext>
              </a:extLst>
            </p:cNvPr>
            <p:cNvSpPr txBox="1"/>
            <p:nvPr/>
          </p:nvSpPr>
          <p:spPr>
            <a:xfrm>
              <a:off x="4969563" y="4217278"/>
              <a:ext cx="1771650" cy="457353"/>
            </a:xfrm>
            <a:prstGeom prst="rect">
              <a:avLst/>
            </a:prstGeom>
            <a:noFill/>
            <a:ln>
              <a:noFill/>
            </a:ln>
          </p:spPr>
          <p:txBody>
            <a:bodyPr spcFirstLastPara="1" wrap="square" lIns="68569" tIns="68569" rIns="68569" bIns="68569" anchor="t" anchorCtr="0">
              <a:noAutofit/>
            </a:bodyPr>
            <a:lstStyle/>
            <a:p>
              <a:r>
                <a:rPr lang="en-US" dirty="0">
                  <a:solidFill>
                    <a:schemeClr val="bg1">
                      <a:lumMod val="65000"/>
                    </a:schemeClr>
                  </a:solidFill>
                  <a:latin typeface="Gill Sans MT" panose="020B0502020104020203" pitchFamily="34" charset="77"/>
                </a:rPr>
                <a:t>Community defensive</a:t>
              </a:r>
              <a:endParaRPr dirty="0">
                <a:solidFill>
                  <a:schemeClr val="bg1">
                    <a:lumMod val="65000"/>
                  </a:schemeClr>
                </a:solidFill>
                <a:latin typeface="Gill Sans MT" panose="020B0502020104020203" pitchFamily="34" charset="77"/>
              </a:endParaRPr>
            </a:p>
          </p:txBody>
        </p:sp>
        <p:cxnSp>
          <p:nvCxnSpPr>
            <p:cNvPr id="63" name="Straight Arrow Connector 62" descr="Arrow connecting Barriers to Community defensive information practices">
              <a:extLst>
                <a:ext uri="{FF2B5EF4-FFF2-40B4-BE49-F238E27FC236}">
                  <a16:creationId xmlns:a16="http://schemas.microsoft.com/office/drawing/2014/main" id="{D8286356-CF0C-CB45-B1E1-76115A829227}"/>
                </a:ext>
              </a:extLst>
            </p:cNvPr>
            <p:cNvCxnSpPr>
              <a:stCxn id="8" idx="6"/>
              <a:endCxn id="10" idx="2"/>
            </p:cNvCxnSpPr>
            <p:nvPr/>
          </p:nvCxnSpPr>
          <p:spPr>
            <a:xfrm>
              <a:off x="3153514" y="4007793"/>
              <a:ext cx="1107727" cy="3996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Google Shape;137;p26" descr="Circle representing Self defensive information practices">
              <a:extLst>
                <a:ext uri="{FF2B5EF4-FFF2-40B4-BE49-F238E27FC236}">
                  <a16:creationId xmlns:a16="http://schemas.microsoft.com/office/drawing/2014/main" id="{F2B51B51-0087-7849-867D-935BCD76921C}"/>
                </a:ext>
              </a:extLst>
            </p:cNvPr>
            <p:cNvSpPr/>
            <p:nvPr/>
          </p:nvSpPr>
          <p:spPr>
            <a:xfrm>
              <a:off x="4261241" y="3320432"/>
              <a:ext cx="667911" cy="642723"/>
            </a:xfrm>
            <a:prstGeom prst="ellipse">
              <a:avLst/>
            </a:prstGeom>
            <a:solidFill>
              <a:schemeClr val="tx1"/>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6" name="Google Shape;138;p26">
              <a:extLst>
                <a:ext uri="{FF2B5EF4-FFF2-40B4-BE49-F238E27FC236}">
                  <a16:creationId xmlns:a16="http://schemas.microsoft.com/office/drawing/2014/main" id="{51C1D064-052E-1348-9A14-E8D28C578E7A}"/>
                </a:ext>
              </a:extLst>
            </p:cNvPr>
            <p:cNvSpPr txBox="1"/>
            <p:nvPr/>
          </p:nvSpPr>
          <p:spPr>
            <a:xfrm>
              <a:off x="4969563" y="3454203"/>
              <a:ext cx="1123389" cy="457353"/>
            </a:xfrm>
            <a:prstGeom prst="rect">
              <a:avLst/>
            </a:prstGeom>
            <a:noFill/>
            <a:ln>
              <a:noFill/>
            </a:ln>
          </p:spPr>
          <p:txBody>
            <a:bodyPr spcFirstLastPara="1" wrap="square" lIns="68569" tIns="68569" rIns="68569" bIns="68569" anchor="t" anchorCtr="0">
              <a:noAutofit/>
            </a:bodyPr>
            <a:lstStyle/>
            <a:p>
              <a:r>
                <a:rPr lang="en-US" dirty="0">
                  <a:solidFill>
                    <a:schemeClr val="tx1"/>
                  </a:solidFill>
                  <a:latin typeface="Gill Sans MT" panose="020B0502020104020203" pitchFamily="34" charset="77"/>
                </a:rPr>
                <a:t>Self defensive</a:t>
              </a:r>
              <a:endParaRPr dirty="0">
                <a:solidFill>
                  <a:schemeClr val="tx1"/>
                </a:solidFill>
                <a:latin typeface="Gill Sans MT" panose="020B0502020104020203" pitchFamily="34" charset="77"/>
              </a:endParaRPr>
            </a:p>
          </p:txBody>
        </p:sp>
        <p:cxnSp>
          <p:nvCxnSpPr>
            <p:cNvPr id="61" name="Straight Arrow Connector 60" descr="Arrow connecting Barriers to Self defensive information practices">
              <a:extLst>
                <a:ext uri="{FF2B5EF4-FFF2-40B4-BE49-F238E27FC236}">
                  <a16:creationId xmlns:a16="http://schemas.microsoft.com/office/drawing/2014/main" id="{10756E5C-BFCF-854B-A740-C74ED789EC96}"/>
                </a:ext>
              </a:extLst>
            </p:cNvPr>
            <p:cNvCxnSpPr>
              <a:stCxn id="8" idx="6"/>
              <a:endCxn id="9" idx="2"/>
            </p:cNvCxnSpPr>
            <p:nvPr/>
          </p:nvCxnSpPr>
          <p:spPr>
            <a:xfrm flipV="1">
              <a:off x="3153514" y="3641794"/>
              <a:ext cx="1107727" cy="3659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descr="Line connecting Self to Community protective information practices">
              <a:extLst>
                <a:ext uri="{FF2B5EF4-FFF2-40B4-BE49-F238E27FC236}">
                  <a16:creationId xmlns:a16="http://schemas.microsoft.com/office/drawing/2014/main" id="{8284FA49-DA7B-8E40-BB06-6BE94338BF37}"/>
                </a:ext>
              </a:extLst>
            </p:cNvPr>
            <p:cNvCxnSpPr>
              <a:stCxn id="6" idx="4"/>
              <a:endCxn id="7" idx="0"/>
            </p:cNvCxnSpPr>
            <p:nvPr/>
          </p:nvCxnSpPr>
          <p:spPr>
            <a:xfrm>
              <a:off x="4595197" y="2431857"/>
              <a:ext cx="0" cy="1229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Google Shape;137;p26" descr="Circle representing Community protective information practices">
              <a:extLst>
                <a:ext uri="{FF2B5EF4-FFF2-40B4-BE49-F238E27FC236}">
                  <a16:creationId xmlns:a16="http://schemas.microsoft.com/office/drawing/2014/main" id="{0FEF84CC-CF44-5B4E-834E-BF1F080AC472}"/>
                </a:ext>
              </a:extLst>
            </p:cNvPr>
            <p:cNvSpPr/>
            <p:nvPr/>
          </p:nvSpPr>
          <p:spPr>
            <a:xfrm>
              <a:off x="4261241" y="2554783"/>
              <a:ext cx="667911" cy="642723"/>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5" name="Google Shape;138;p26">
              <a:extLst>
                <a:ext uri="{FF2B5EF4-FFF2-40B4-BE49-F238E27FC236}">
                  <a16:creationId xmlns:a16="http://schemas.microsoft.com/office/drawing/2014/main" id="{462B771B-1691-3C41-B118-9CC3B8F59BEF}"/>
                </a:ext>
              </a:extLst>
            </p:cNvPr>
            <p:cNvSpPr txBox="1"/>
            <p:nvPr/>
          </p:nvSpPr>
          <p:spPr>
            <a:xfrm>
              <a:off x="4969563" y="2691127"/>
              <a:ext cx="1821073" cy="457353"/>
            </a:xfrm>
            <a:prstGeom prst="rect">
              <a:avLst/>
            </a:prstGeom>
            <a:noFill/>
            <a:ln>
              <a:noFill/>
            </a:ln>
          </p:spPr>
          <p:txBody>
            <a:bodyPr spcFirstLastPara="1" wrap="square" lIns="68569" tIns="68569" rIns="68569" bIns="68569" anchor="t" anchorCtr="0">
              <a:noAutofit/>
            </a:bodyPr>
            <a:lstStyle/>
            <a:p>
              <a:r>
                <a:rPr lang="en-US" dirty="0">
                  <a:solidFill>
                    <a:schemeClr val="accent5"/>
                  </a:solidFill>
                  <a:latin typeface="Gill Sans MT" panose="020B0502020104020203" pitchFamily="34" charset="77"/>
                </a:rPr>
                <a:t>Community protective</a:t>
              </a:r>
              <a:endParaRPr dirty="0">
                <a:solidFill>
                  <a:schemeClr val="accent5"/>
                </a:solidFill>
                <a:latin typeface="Gill Sans MT" panose="020B0502020104020203" pitchFamily="34" charset="77"/>
              </a:endParaRPr>
            </a:p>
          </p:txBody>
        </p:sp>
        <p:cxnSp>
          <p:nvCxnSpPr>
            <p:cNvPr id="59" name="Straight Arrow Connector 58" descr="Arrow connecting Risks to Community protective information practices">
              <a:extLst>
                <a:ext uri="{FF2B5EF4-FFF2-40B4-BE49-F238E27FC236}">
                  <a16:creationId xmlns:a16="http://schemas.microsoft.com/office/drawing/2014/main" id="{E0241E1D-1229-A84B-B1C2-98C623EC00DA}"/>
                </a:ext>
              </a:extLst>
            </p:cNvPr>
            <p:cNvCxnSpPr>
              <a:stCxn id="5" idx="6"/>
              <a:endCxn id="7" idx="2"/>
            </p:cNvCxnSpPr>
            <p:nvPr/>
          </p:nvCxnSpPr>
          <p:spPr>
            <a:xfrm>
              <a:off x="3153514" y="2454624"/>
              <a:ext cx="1107727" cy="4215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Google Shape;137;p26" descr="Circle representing Self protective information practices">
              <a:extLst>
                <a:ext uri="{FF2B5EF4-FFF2-40B4-BE49-F238E27FC236}">
                  <a16:creationId xmlns:a16="http://schemas.microsoft.com/office/drawing/2014/main" id="{60C7FD0B-98B2-284E-B998-BEC0C0AD57CA}"/>
                </a:ext>
              </a:extLst>
            </p:cNvPr>
            <p:cNvSpPr/>
            <p:nvPr/>
          </p:nvSpPr>
          <p:spPr>
            <a:xfrm>
              <a:off x="4261241" y="1789134"/>
              <a:ext cx="667911" cy="642723"/>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accent4"/>
                </a:solidFill>
              </a:endParaRPr>
            </a:p>
          </p:txBody>
        </p:sp>
        <p:sp>
          <p:nvSpPr>
            <p:cNvPr id="14" name="Google Shape;138;p26">
              <a:extLst>
                <a:ext uri="{FF2B5EF4-FFF2-40B4-BE49-F238E27FC236}">
                  <a16:creationId xmlns:a16="http://schemas.microsoft.com/office/drawing/2014/main" id="{1167BB56-F87E-A44C-9026-2E57699AFB98}"/>
                </a:ext>
              </a:extLst>
            </p:cNvPr>
            <p:cNvSpPr txBox="1"/>
            <p:nvPr/>
          </p:nvSpPr>
          <p:spPr>
            <a:xfrm>
              <a:off x="4969563" y="1928051"/>
              <a:ext cx="1191062" cy="457353"/>
            </a:xfrm>
            <a:prstGeom prst="rect">
              <a:avLst/>
            </a:prstGeom>
            <a:noFill/>
            <a:ln>
              <a:noFill/>
            </a:ln>
          </p:spPr>
          <p:txBody>
            <a:bodyPr spcFirstLastPara="1" wrap="square" lIns="68569" tIns="68569" rIns="68569" bIns="68569" anchor="t" anchorCtr="0">
              <a:noAutofit/>
            </a:bodyPr>
            <a:lstStyle/>
            <a:p>
              <a:r>
                <a:rPr lang="en-US" dirty="0">
                  <a:solidFill>
                    <a:schemeClr val="accent4"/>
                  </a:solidFill>
                  <a:latin typeface="Gill Sans MT" panose="020B0502020104020203" pitchFamily="34" charset="77"/>
                </a:rPr>
                <a:t>Self protective</a:t>
              </a:r>
              <a:endParaRPr dirty="0">
                <a:solidFill>
                  <a:schemeClr val="accent4"/>
                </a:solidFill>
                <a:latin typeface="Gill Sans MT" panose="020B0502020104020203" pitchFamily="34" charset="77"/>
              </a:endParaRPr>
            </a:p>
          </p:txBody>
        </p:sp>
        <p:cxnSp>
          <p:nvCxnSpPr>
            <p:cNvPr id="57" name="Straight Arrow Connector 56" descr="Arrow connecting Risks to Self protective information practices">
              <a:extLst>
                <a:ext uri="{FF2B5EF4-FFF2-40B4-BE49-F238E27FC236}">
                  <a16:creationId xmlns:a16="http://schemas.microsoft.com/office/drawing/2014/main" id="{A59BBF30-5D89-7446-8F23-CBCA881B54BB}"/>
                </a:ext>
              </a:extLst>
            </p:cNvPr>
            <p:cNvCxnSpPr>
              <a:stCxn id="5" idx="6"/>
              <a:endCxn id="6" idx="2"/>
            </p:cNvCxnSpPr>
            <p:nvPr/>
          </p:nvCxnSpPr>
          <p:spPr>
            <a:xfrm flipV="1">
              <a:off x="3153514" y="2110496"/>
              <a:ext cx="1107727" cy="3441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descr="Double-sided arrow pointing between Risks and Barriers">
              <a:extLst>
                <a:ext uri="{FF2B5EF4-FFF2-40B4-BE49-F238E27FC236}">
                  <a16:creationId xmlns:a16="http://schemas.microsoft.com/office/drawing/2014/main" id="{592F5D92-06E1-CA41-9187-16C15BAA0AFD}"/>
                </a:ext>
              </a:extLst>
            </p:cNvPr>
            <p:cNvCxnSpPr/>
            <p:nvPr/>
          </p:nvCxnSpPr>
          <p:spPr>
            <a:xfrm>
              <a:off x="2815534" y="2763144"/>
              <a:ext cx="0" cy="91534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Google Shape;137;p26" descr="Circle representing Barriers">
              <a:extLst>
                <a:ext uri="{FF2B5EF4-FFF2-40B4-BE49-F238E27FC236}">
                  <a16:creationId xmlns:a16="http://schemas.microsoft.com/office/drawing/2014/main" id="{EAB199BA-B01D-6A4D-8936-7BC0B4D15829}"/>
                </a:ext>
              </a:extLst>
            </p:cNvPr>
            <p:cNvSpPr/>
            <p:nvPr/>
          </p:nvSpPr>
          <p:spPr>
            <a:xfrm>
              <a:off x="2485603" y="3686431"/>
              <a:ext cx="667911" cy="642723"/>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2" name="Google Shape;138;p26">
              <a:extLst>
                <a:ext uri="{FF2B5EF4-FFF2-40B4-BE49-F238E27FC236}">
                  <a16:creationId xmlns:a16="http://schemas.microsoft.com/office/drawing/2014/main" id="{1BCE7DAF-B1B1-AF4E-B3EC-83B2294C4915}"/>
                </a:ext>
              </a:extLst>
            </p:cNvPr>
            <p:cNvSpPr txBox="1"/>
            <p:nvPr/>
          </p:nvSpPr>
          <p:spPr>
            <a:xfrm>
              <a:off x="2104430" y="4304071"/>
              <a:ext cx="1462063" cy="457353"/>
            </a:xfrm>
            <a:prstGeom prst="rect">
              <a:avLst/>
            </a:prstGeom>
            <a:noFill/>
            <a:ln>
              <a:noFill/>
            </a:ln>
          </p:spPr>
          <p:txBody>
            <a:bodyPr spcFirstLastPara="1" wrap="square" lIns="68569" tIns="68569" rIns="68569" bIns="68569" anchor="t" anchorCtr="0">
              <a:noAutofit/>
            </a:bodyPr>
            <a:lstStyle/>
            <a:p>
              <a:pPr algn="ctr"/>
              <a:r>
                <a:rPr lang="en-US" dirty="0">
                  <a:solidFill>
                    <a:schemeClr val="accent3"/>
                  </a:solidFill>
                  <a:latin typeface="Gill Sans MT" panose="020B0502020104020203" pitchFamily="34" charset="77"/>
                </a:rPr>
                <a:t>Barriers</a:t>
              </a:r>
              <a:endParaRPr dirty="0">
                <a:solidFill>
                  <a:schemeClr val="accent3"/>
                </a:solidFill>
                <a:latin typeface="Gill Sans MT" panose="020B0502020104020203" pitchFamily="34" charset="77"/>
              </a:endParaRPr>
            </a:p>
          </p:txBody>
        </p:sp>
        <p:cxnSp>
          <p:nvCxnSpPr>
            <p:cNvPr id="69" name="Straight Arrow Connector 68" descr="Arrow connecting Contextual Conditions to Barriers">
              <a:extLst>
                <a:ext uri="{FF2B5EF4-FFF2-40B4-BE49-F238E27FC236}">
                  <a16:creationId xmlns:a16="http://schemas.microsoft.com/office/drawing/2014/main" id="{C001AE89-AD05-D24E-A1A9-BC349D213F3A}"/>
                </a:ext>
              </a:extLst>
            </p:cNvPr>
            <p:cNvCxnSpPr>
              <a:stCxn id="4" idx="6"/>
              <a:endCxn id="8" idx="2"/>
            </p:cNvCxnSpPr>
            <p:nvPr/>
          </p:nvCxnSpPr>
          <p:spPr>
            <a:xfrm>
              <a:off x="1255530" y="3202129"/>
              <a:ext cx="1230073" cy="8056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Google Shape;137;p26" descr="Circle representing Risks">
              <a:extLst>
                <a:ext uri="{FF2B5EF4-FFF2-40B4-BE49-F238E27FC236}">
                  <a16:creationId xmlns:a16="http://schemas.microsoft.com/office/drawing/2014/main" id="{2E09F9A8-24D9-F447-A84B-54B24DF7D2DB}"/>
                </a:ext>
              </a:extLst>
            </p:cNvPr>
            <p:cNvSpPr/>
            <p:nvPr/>
          </p:nvSpPr>
          <p:spPr>
            <a:xfrm>
              <a:off x="2485603" y="2133262"/>
              <a:ext cx="667911" cy="642723"/>
            </a:xfrm>
            <a:prstGeom prst="ellipse">
              <a:avLst/>
            </a:prstGeom>
            <a:solidFill>
              <a:schemeClr val="accen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dirty="0"/>
            </a:p>
          </p:txBody>
        </p:sp>
        <p:sp>
          <p:nvSpPr>
            <p:cNvPr id="13" name="Google Shape;138;p26">
              <a:extLst>
                <a:ext uri="{FF2B5EF4-FFF2-40B4-BE49-F238E27FC236}">
                  <a16:creationId xmlns:a16="http://schemas.microsoft.com/office/drawing/2014/main" id="{3D815AB2-CD98-D841-B783-E587F8793AF9}"/>
                </a:ext>
              </a:extLst>
            </p:cNvPr>
            <p:cNvSpPr txBox="1"/>
            <p:nvPr/>
          </p:nvSpPr>
          <p:spPr>
            <a:xfrm>
              <a:off x="2104430" y="1814517"/>
              <a:ext cx="1462063" cy="457353"/>
            </a:xfrm>
            <a:prstGeom prst="rect">
              <a:avLst/>
            </a:prstGeom>
            <a:noFill/>
            <a:ln>
              <a:noFill/>
            </a:ln>
          </p:spPr>
          <p:txBody>
            <a:bodyPr spcFirstLastPara="1" wrap="square" lIns="68569" tIns="68569" rIns="68569" bIns="68569" anchor="t" anchorCtr="0">
              <a:noAutofit/>
            </a:bodyPr>
            <a:lstStyle/>
            <a:p>
              <a:pPr algn="ctr"/>
              <a:r>
                <a:rPr lang="en-US" dirty="0">
                  <a:solidFill>
                    <a:schemeClr val="accent2"/>
                  </a:solidFill>
                  <a:latin typeface="Gill Sans MT" panose="020B0502020104020203" pitchFamily="34" charset="77"/>
                </a:rPr>
                <a:t>Risks</a:t>
              </a:r>
              <a:endParaRPr dirty="0">
                <a:solidFill>
                  <a:schemeClr val="accent2"/>
                </a:solidFill>
                <a:latin typeface="Gill Sans MT" panose="020B0502020104020203" pitchFamily="34" charset="77"/>
              </a:endParaRPr>
            </a:p>
          </p:txBody>
        </p:sp>
        <p:cxnSp>
          <p:nvCxnSpPr>
            <p:cNvPr id="65" name="Straight Arrow Connector 64" descr="Arrow connecting Contextual Conditions to Risks">
              <a:extLst>
                <a:ext uri="{FF2B5EF4-FFF2-40B4-BE49-F238E27FC236}">
                  <a16:creationId xmlns:a16="http://schemas.microsoft.com/office/drawing/2014/main" id="{AF867C8C-5A2C-F04C-9B43-B1716F8173FA}"/>
                </a:ext>
              </a:extLst>
            </p:cNvPr>
            <p:cNvCxnSpPr>
              <a:endCxn id="5" idx="2"/>
            </p:cNvCxnSpPr>
            <p:nvPr/>
          </p:nvCxnSpPr>
          <p:spPr>
            <a:xfrm flipV="1">
              <a:off x="1255530" y="2454624"/>
              <a:ext cx="1230073" cy="6938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Google Shape;137;p26" descr="Circle representing Contextual Conditions">
              <a:extLst>
                <a:ext uri="{FF2B5EF4-FFF2-40B4-BE49-F238E27FC236}">
                  <a16:creationId xmlns:a16="http://schemas.microsoft.com/office/drawing/2014/main" id="{58D62B1B-CA96-FE4B-B348-A2F6DA3FECD7}"/>
                </a:ext>
              </a:extLst>
            </p:cNvPr>
            <p:cNvSpPr/>
            <p:nvPr/>
          </p:nvSpPr>
          <p:spPr>
            <a:xfrm>
              <a:off x="587619" y="2880767"/>
              <a:ext cx="667911" cy="642723"/>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dirty="0"/>
            </a:p>
          </p:txBody>
        </p:sp>
        <p:sp>
          <p:nvSpPr>
            <p:cNvPr id="11" name="Google Shape;138;p26">
              <a:extLst>
                <a:ext uri="{FF2B5EF4-FFF2-40B4-BE49-F238E27FC236}">
                  <a16:creationId xmlns:a16="http://schemas.microsoft.com/office/drawing/2014/main" id="{87F326DE-3722-AB46-B1E0-4D2D96D92AA0}"/>
                </a:ext>
              </a:extLst>
            </p:cNvPr>
            <p:cNvSpPr txBox="1"/>
            <p:nvPr/>
          </p:nvSpPr>
          <p:spPr>
            <a:xfrm>
              <a:off x="222759" y="3527566"/>
              <a:ext cx="1462063" cy="457353"/>
            </a:xfrm>
            <a:prstGeom prst="rect">
              <a:avLst/>
            </a:prstGeom>
            <a:noFill/>
            <a:ln>
              <a:noFill/>
            </a:ln>
          </p:spPr>
          <p:txBody>
            <a:bodyPr spcFirstLastPara="1" wrap="square" lIns="68569" tIns="68569" rIns="68569" bIns="68569" anchor="t" anchorCtr="0">
              <a:noAutofit/>
            </a:bodyPr>
            <a:lstStyle/>
            <a:p>
              <a:pPr algn="ctr"/>
              <a:r>
                <a:rPr lang="en-US" dirty="0">
                  <a:solidFill>
                    <a:schemeClr val="accent1"/>
                  </a:solidFill>
                  <a:latin typeface="Gill Sans MT" panose="020B0502020104020203" pitchFamily="34" charset="77"/>
                </a:rPr>
                <a:t>Contextual Conditions</a:t>
              </a:r>
              <a:endParaRPr dirty="0">
                <a:solidFill>
                  <a:schemeClr val="accent1"/>
                </a:solidFill>
                <a:latin typeface="Gill Sans MT" panose="020B0502020104020203" pitchFamily="34" charset="77"/>
              </a:endParaRPr>
            </a:p>
          </p:txBody>
        </p:sp>
      </p:grpSp>
      <p:sp>
        <p:nvSpPr>
          <p:cNvPr id="2" name="Title 1">
            <a:extLst>
              <a:ext uri="{FF2B5EF4-FFF2-40B4-BE49-F238E27FC236}">
                <a16:creationId xmlns:a16="http://schemas.microsoft.com/office/drawing/2014/main" id="{8E4BB15B-58B3-C948-8DC4-A046BD89C7FD}"/>
              </a:ext>
            </a:extLst>
          </p:cNvPr>
          <p:cNvSpPr>
            <a:spLocks noGrp="1"/>
          </p:cNvSpPr>
          <p:nvPr>
            <p:ph type="title"/>
          </p:nvPr>
        </p:nvSpPr>
        <p:spPr/>
        <p:txBody>
          <a:bodyPr/>
          <a:lstStyle/>
          <a:p>
            <a:r>
              <a:rPr lang="en-US" dirty="0"/>
              <a:t>Conceptual model</a:t>
            </a:r>
          </a:p>
        </p:txBody>
      </p:sp>
    </p:spTree>
    <p:extLst>
      <p:ext uri="{BB962C8B-B14F-4D97-AF65-F5344CB8AC3E}">
        <p14:creationId xmlns:p14="http://schemas.microsoft.com/office/powerpoint/2010/main" val="2675482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79"/>
        <p:cNvGrpSpPr/>
        <p:nvPr/>
      </p:nvGrpSpPr>
      <p:grpSpPr>
        <a:xfrm>
          <a:off x="0" y="0"/>
          <a:ext cx="0" cy="0"/>
          <a:chOff x="0" y="0"/>
          <a:chExt cx="0" cy="0"/>
        </a:xfrm>
      </p:grpSpPr>
      <p:sp>
        <p:nvSpPr>
          <p:cNvPr id="121" name="Rectangle 120">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038" y="480060"/>
            <a:ext cx="6137924" cy="347014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122">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485" y="603504"/>
            <a:ext cx="5951029" cy="32232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Google Shape;180;p30"/>
          <p:cNvSpPr txBox="1">
            <a:spLocks noGrp="1"/>
          </p:cNvSpPr>
          <p:nvPr>
            <p:ph type="title"/>
          </p:nvPr>
        </p:nvSpPr>
        <p:spPr>
          <a:xfrm>
            <a:off x="710285" y="966977"/>
            <a:ext cx="5421624" cy="2504477"/>
          </a:xfrm>
          <a:prstGeom prst="rect">
            <a:avLst/>
          </a:prstGeom>
          <a:ln>
            <a:noFill/>
          </a:ln>
        </p:spPr>
        <p:txBody>
          <a:bodyPr spcFirstLastPara="1" vert="horz" lIns="274320" tIns="182880" rIns="274320" bIns="182880" rtlCol="0" anchor="ctr" anchorCtr="1">
            <a:noAutofit/>
          </a:bodyPr>
          <a:lstStyle/>
          <a:p>
            <a:pPr algn="just" defTabSz="914400">
              <a:spcBef>
                <a:spcPct val="0"/>
              </a:spcBef>
            </a:pPr>
            <a:br>
              <a:rPr lang="en-US" sz="1400" kern="1200" cap="none" spc="0" baseline="0" dirty="0">
                <a:solidFill>
                  <a:srgbClr val="262626"/>
                </a:solidFill>
                <a:latin typeface="+mj-lt"/>
                <a:ea typeface="+mj-ea"/>
                <a:cs typeface="+mj-cs"/>
              </a:rPr>
            </a:br>
            <a:r>
              <a:rPr lang="en-US" sz="1400" kern="1200" cap="none" spc="0" baseline="0" dirty="0">
                <a:solidFill>
                  <a:srgbClr val="262626"/>
                </a:solidFill>
                <a:latin typeface="+mj-lt"/>
                <a:ea typeface="+mj-ea"/>
                <a:cs typeface="+mj-cs"/>
              </a:rPr>
              <a:t>So if you were to come to me specifically, I’d probably, if you were okay with it, open up to the group, and then if you weren't, </a:t>
            </a:r>
            <a:r>
              <a:rPr lang="en-US" sz="1400" b="1" kern="1200" cap="none" spc="0" baseline="0" dirty="0">
                <a:solidFill>
                  <a:srgbClr val="262626"/>
                </a:solidFill>
                <a:latin typeface="+mj-lt"/>
                <a:ea typeface="+mj-ea"/>
                <a:cs typeface="+mj-cs"/>
              </a:rPr>
              <a:t>if you wanted to be anonymous, then just say, "hey, there's this question that comes in our community a lot. How would you guys answer it?"</a:t>
            </a:r>
            <a:r>
              <a:rPr lang="en-US" sz="1400" kern="1200" cap="none" spc="0" baseline="0" dirty="0">
                <a:solidFill>
                  <a:srgbClr val="262626"/>
                </a:solidFill>
                <a:latin typeface="+mj-lt"/>
                <a:ea typeface="+mj-ea"/>
                <a:cs typeface="+mj-cs"/>
              </a:rPr>
              <a:t> Just so it's not just me answering something because </a:t>
            </a:r>
            <a:r>
              <a:rPr lang="en-US" sz="1400" b="1" kern="1200" cap="none" spc="0" baseline="0" dirty="0">
                <a:solidFill>
                  <a:srgbClr val="262626"/>
                </a:solidFill>
                <a:latin typeface="+mj-lt"/>
                <a:ea typeface="+mj-ea"/>
                <a:cs typeface="+mj-cs"/>
              </a:rPr>
              <a:t>my experience, obviously, isn't everyone's experience</a:t>
            </a:r>
            <a:r>
              <a:rPr lang="en-US" sz="1400" kern="1200" cap="none" spc="0" baseline="0" dirty="0">
                <a:solidFill>
                  <a:srgbClr val="262626"/>
                </a:solidFill>
                <a:latin typeface="+mj-lt"/>
                <a:ea typeface="+mj-ea"/>
                <a:cs typeface="+mj-cs"/>
              </a:rPr>
              <a:t>. But we usually open that up to the group, not as a question of the day, but just as a, </a:t>
            </a:r>
            <a:r>
              <a:rPr lang="en-US" sz="1400" b="1" kern="1200" cap="none" spc="0" baseline="0" dirty="0">
                <a:solidFill>
                  <a:srgbClr val="262626"/>
                </a:solidFill>
                <a:latin typeface="+mj-lt"/>
                <a:ea typeface="+mj-ea"/>
                <a:cs typeface="+mj-cs"/>
              </a:rPr>
              <a:t>"hey, does anyone have any advice, questions, concerns regarding the same question or concern or any information that can help?" </a:t>
            </a:r>
            <a:r>
              <a:rPr lang="en-US" sz="1400" kern="1200" cap="none" spc="0" baseline="0" dirty="0">
                <a:solidFill>
                  <a:srgbClr val="262626"/>
                </a:solidFill>
                <a:latin typeface="+mj-lt"/>
                <a:ea typeface="+mj-ea"/>
                <a:cs typeface="+mj-cs"/>
              </a:rPr>
              <a:t>And then if we don't find it, we usually go online, which I know, again, </a:t>
            </a:r>
            <a:r>
              <a:rPr lang="en-US" sz="1400" b="1" kern="1200" cap="none" spc="0" baseline="0" dirty="0">
                <a:solidFill>
                  <a:srgbClr val="262626"/>
                </a:solidFill>
                <a:latin typeface="+mj-lt"/>
                <a:ea typeface="+mj-ea"/>
                <a:cs typeface="+mj-cs"/>
              </a:rPr>
              <a:t>it's not always the most reliable</a:t>
            </a:r>
            <a:r>
              <a:rPr lang="en-US" sz="1400" kern="1200" cap="none" spc="0" baseline="0" dirty="0">
                <a:solidFill>
                  <a:srgbClr val="262626"/>
                </a:solidFill>
                <a:latin typeface="+mj-lt"/>
                <a:ea typeface="+mj-ea"/>
                <a:cs typeface="+mj-cs"/>
              </a:rPr>
              <a:t>, but it definitely has helped us when we needed it. </a:t>
            </a:r>
            <a:r>
              <a:rPr lang="en-US" sz="1400" b="1" kern="1200" cap="none" spc="0" baseline="0" dirty="0">
                <a:solidFill>
                  <a:srgbClr val="262626"/>
                </a:solidFill>
                <a:latin typeface="+mj-lt"/>
                <a:ea typeface="+mj-ea"/>
                <a:cs typeface="+mj-cs"/>
              </a:rPr>
              <a:t>But we don't really have that many resources. </a:t>
            </a:r>
          </a:p>
        </p:txBody>
      </p:sp>
      <p:sp>
        <p:nvSpPr>
          <p:cNvPr id="2" name="TextBox 1">
            <a:extLst>
              <a:ext uri="{FF2B5EF4-FFF2-40B4-BE49-F238E27FC236}">
                <a16:creationId xmlns:a16="http://schemas.microsoft.com/office/drawing/2014/main" id="{83E1EE1C-7B45-F44B-9977-9871AC1CE10F}"/>
              </a:ext>
            </a:extLst>
          </p:cNvPr>
          <p:cNvSpPr txBox="1"/>
          <p:nvPr/>
        </p:nvSpPr>
        <p:spPr>
          <a:xfrm>
            <a:off x="639192" y="4073652"/>
            <a:ext cx="5765322" cy="738664"/>
          </a:xfrm>
          <a:prstGeom prst="rect">
            <a:avLst/>
          </a:prstGeom>
          <a:noFill/>
        </p:spPr>
        <p:txBody>
          <a:bodyPr wrap="square" rtlCol="0">
            <a:spAutoFit/>
          </a:bodyPr>
          <a:lstStyle/>
          <a:p>
            <a:r>
              <a:rPr lang="en-US" b="1" i="1" kern="1200" dirty="0">
                <a:solidFill>
                  <a:srgbClr val="262626"/>
                </a:solidFill>
              </a:rPr>
              <a:t>Whitney, a White lesbian who leads a college LGBTQ+ group discusses how she and her community address members’ health questions &amp; concerns.</a:t>
            </a:r>
            <a:endParaRPr lang="en-US"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38;p26">
            <a:extLst>
              <a:ext uri="{FF2B5EF4-FFF2-40B4-BE49-F238E27FC236}">
                <a16:creationId xmlns:a16="http://schemas.microsoft.com/office/drawing/2014/main" id="{23C8A81D-F0D4-D348-9641-112DFBE91176}"/>
              </a:ext>
            </a:extLst>
          </p:cNvPr>
          <p:cNvSpPr txBox="1"/>
          <p:nvPr/>
        </p:nvSpPr>
        <p:spPr>
          <a:xfrm>
            <a:off x="4969563" y="4217278"/>
            <a:ext cx="1771650" cy="457353"/>
          </a:xfrm>
          <a:prstGeom prst="rect">
            <a:avLst/>
          </a:prstGeom>
          <a:noFill/>
          <a:ln>
            <a:noFill/>
          </a:ln>
        </p:spPr>
        <p:txBody>
          <a:bodyPr spcFirstLastPara="1" wrap="square" lIns="68569" tIns="68569" rIns="68569" bIns="68569" anchor="t" anchorCtr="0">
            <a:noAutofit/>
          </a:bodyPr>
          <a:lstStyle/>
          <a:p>
            <a:r>
              <a:rPr lang="en-US" dirty="0">
                <a:solidFill>
                  <a:schemeClr val="bg1">
                    <a:lumMod val="65000"/>
                  </a:schemeClr>
                </a:solidFill>
                <a:latin typeface="Gill Sans MT" panose="020B0502020104020203" pitchFamily="34" charset="77"/>
              </a:rPr>
              <a:t>Community defensive:</a:t>
            </a:r>
          </a:p>
          <a:p>
            <a:r>
              <a:rPr lang="en-US" sz="800" dirty="0">
                <a:latin typeface="Gill Sans MT" panose="020B0502020104020203" pitchFamily="34" charset="77"/>
              </a:rPr>
              <a:t>Exchanging</a:t>
            </a:r>
          </a:p>
          <a:p>
            <a:r>
              <a:rPr lang="en-US" sz="800" dirty="0">
                <a:latin typeface="Gill Sans MT" panose="020B0502020104020203" pitchFamily="34" charset="77"/>
              </a:rPr>
              <a:t>Satisficing</a:t>
            </a:r>
          </a:p>
        </p:txBody>
      </p:sp>
      <p:sp>
        <p:nvSpPr>
          <p:cNvPr id="26" name="Google Shape;138;p26">
            <a:extLst>
              <a:ext uri="{FF2B5EF4-FFF2-40B4-BE49-F238E27FC236}">
                <a16:creationId xmlns:a16="http://schemas.microsoft.com/office/drawing/2014/main" id="{51C1D064-052E-1348-9A14-E8D28C578E7A}"/>
              </a:ext>
            </a:extLst>
          </p:cNvPr>
          <p:cNvSpPr txBox="1"/>
          <p:nvPr/>
        </p:nvSpPr>
        <p:spPr>
          <a:xfrm>
            <a:off x="4969563" y="3454203"/>
            <a:ext cx="1123389" cy="457353"/>
          </a:xfrm>
          <a:prstGeom prst="rect">
            <a:avLst/>
          </a:prstGeom>
          <a:noFill/>
          <a:ln>
            <a:noFill/>
          </a:ln>
        </p:spPr>
        <p:txBody>
          <a:bodyPr spcFirstLastPara="1" wrap="square" lIns="68569" tIns="68569" rIns="68569" bIns="68569" anchor="t" anchorCtr="0">
            <a:noAutofit/>
          </a:bodyPr>
          <a:lstStyle/>
          <a:p>
            <a:r>
              <a:rPr lang="en-US" dirty="0">
                <a:solidFill>
                  <a:schemeClr val="tx1"/>
                </a:solidFill>
                <a:latin typeface="Gill Sans MT" panose="020B0502020104020203" pitchFamily="34" charset="77"/>
              </a:rPr>
              <a:t>Self defensive</a:t>
            </a:r>
            <a:endParaRPr dirty="0">
              <a:solidFill>
                <a:schemeClr val="tx1"/>
              </a:solidFill>
              <a:latin typeface="Gill Sans MT" panose="020B0502020104020203" pitchFamily="34" charset="77"/>
            </a:endParaRPr>
          </a:p>
        </p:txBody>
      </p:sp>
      <p:sp>
        <p:nvSpPr>
          <p:cNvPr id="15" name="Google Shape;138;p26">
            <a:extLst>
              <a:ext uri="{FF2B5EF4-FFF2-40B4-BE49-F238E27FC236}">
                <a16:creationId xmlns:a16="http://schemas.microsoft.com/office/drawing/2014/main" id="{462B771B-1691-3C41-B118-9CC3B8F59BEF}"/>
              </a:ext>
            </a:extLst>
          </p:cNvPr>
          <p:cNvSpPr txBox="1"/>
          <p:nvPr/>
        </p:nvSpPr>
        <p:spPr>
          <a:xfrm>
            <a:off x="4969563" y="2691127"/>
            <a:ext cx="1821073" cy="457353"/>
          </a:xfrm>
          <a:prstGeom prst="rect">
            <a:avLst/>
          </a:prstGeom>
          <a:noFill/>
          <a:ln>
            <a:noFill/>
          </a:ln>
        </p:spPr>
        <p:txBody>
          <a:bodyPr spcFirstLastPara="1" wrap="square" lIns="68569" tIns="68569" rIns="68569" bIns="68569" anchor="t" anchorCtr="0">
            <a:noAutofit/>
          </a:bodyPr>
          <a:lstStyle/>
          <a:p>
            <a:r>
              <a:rPr lang="en-US" dirty="0">
                <a:solidFill>
                  <a:schemeClr val="accent5"/>
                </a:solidFill>
                <a:latin typeface="Gill Sans MT" panose="020B0502020104020203" pitchFamily="34" charset="77"/>
              </a:rPr>
              <a:t>Community protective:</a:t>
            </a:r>
          </a:p>
          <a:p>
            <a:r>
              <a:rPr lang="en-US" sz="800" dirty="0">
                <a:latin typeface="Gill Sans MT" panose="020B0502020104020203" pitchFamily="34" charset="77"/>
              </a:rPr>
              <a:t>Seeking</a:t>
            </a:r>
          </a:p>
          <a:p>
            <a:r>
              <a:rPr lang="en-US" sz="800" dirty="0">
                <a:latin typeface="Gill Sans MT" panose="020B0502020104020203" pitchFamily="34" charset="77"/>
              </a:rPr>
              <a:t>Sharing</a:t>
            </a:r>
          </a:p>
          <a:p>
            <a:pPr algn="ctr"/>
            <a:endParaRPr dirty="0">
              <a:solidFill>
                <a:schemeClr val="accent5"/>
              </a:solidFill>
              <a:latin typeface="Gill Sans MT" panose="020B0502020104020203" pitchFamily="34" charset="77"/>
            </a:endParaRPr>
          </a:p>
        </p:txBody>
      </p:sp>
      <p:sp>
        <p:nvSpPr>
          <p:cNvPr id="14" name="Google Shape;138;p26">
            <a:extLst>
              <a:ext uri="{FF2B5EF4-FFF2-40B4-BE49-F238E27FC236}">
                <a16:creationId xmlns:a16="http://schemas.microsoft.com/office/drawing/2014/main" id="{1167BB56-F87E-A44C-9026-2E57699AFB98}"/>
              </a:ext>
            </a:extLst>
          </p:cNvPr>
          <p:cNvSpPr txBox="1"/>
          <p:nvPr/>
        </p:nvSpPr>
        <p:spPr>
          <a:xfrm>
            <a:off x="4969563" y="1928051"/>
            <a:ext cx="1510750" cy="457353"/>
          </a:xfrm>
          <a:prstGeom prst="rect">
            <a:avLst/>
          </a:prstGeom>
          <a:noFill/>
          <a:ln>
            <a:noFill/>
          </a:ln>
        </p:spPr>
        <p:txBody>
          <a:bodyPr spcFirstLastPara="1" wrap="square" lIns="68569" tIns="68569" rIns="68569" bIns="68569" anchor="t" anchorCtr="0">
            <a:noAutofit/>
          </a:bodyPr>
          <a:lstStyle/>
          <a:p>
            <a:r>
              <a:rPr lang="en-US" dirty="0">
                <a:solidFill>
                  <a:schemeClr val="accent4"/>
                </a:solidFill>
                <a:latin typeface="Gill Sans MT" panose="020B0502020104020203" pitchFamily="34" charset="77"/>
              </a:rPr>
              <a:t>Self protective:</a:t>
            </a:r>
          </a:p>
          <a:p>
            <a:r>
              <a:rPr lang="en-US" sz="800" dirty="0">
                <a:latin typeface="Gill Sans MT" panose="020B0502020104020203" pitchFamily="34" charset="77"/>
              </a:rPr>
              <a:t>Seeking</a:t>
            </a:r>
            <a:endParaRPr lang="en-US" sz="800" dirty="0">
              <a:solidFill>
                <a:schemeClr val="accent4"/>
              </a:solidFill>
              <a:latin typeface="Gill Sans MT" panose="020B0502020104020203" pitchFamily="34" charset="77"/>
            </a:endParaRPr>
          </a:p>
          <a:p>
            <a:pPr algn="ctr"/>
            <a:endParaRPr dirty="0">
              <a:solidFill>
                <a:schemeClr val="accent4"/>
              </a:solidFill>
              <a:latin typeface="Gill Sans MT" panose="020B0502020104020203" pitchFamily="34" charset="77"/>
            </a:endParaRPr>
          </a:p>
        </p:txBody>
      </p:sp>
      <p:sp>
        <p:nvSpPr>
          <p:cNvPr id="12" name="Google Shape;138;p26">
            <a:extLst>
              <a:ext uri="{FF2B5EF4-FFF2-40B4-BE49-F238E27FC236}">
                <a16:creationId xmlns:a16="http://schemas.microsoft.com/office/drawing/2014/main" id="{1BCE7DAF-B1B1-AF4E-B3EC-83B2294C4915}"/>
              </a:ext>
            </a:extLst>
          </p:cNvPr>
          <p:cNvSpPr txBox="1"/>
          <p:nvPr/>
        </p:nvSpPr>
        <p:spPr>
          <a:xfrm>
            <a:off x="2170706" y="4304071"/>
            <a:ext cx="1395787" cy="457353"/>
          </a:xfrm>
          <a:prstGeom prst="rect">
            <a:avLst/>
          </a:prstGeom>
          <a:noFill/>
          <a:ln>
            <a:noFill/>
          </a:ln>
        </p:spPr>
        <p:txBody>
          <a:bodyPr spcFirstLastPara="1" wrap="square" lIns="68569" tIns="68569" rIns="68569" bIns="68569" anchor="t" anchorCtr="0">
            <a:noAutofit/>
          </a:bodyPr>
          <a:lstStyle/>
          <a:p>
            <a:pPr algn="ctr"/>
            <a:r>
              <a:rPr lang="en-US" dirty="0">
                <a:solidFill>
                  <a:schemeClr val="accent3"/>
                </a:solidFill>
                <a:latin typeface="Gill Sans MT" panose="020B0502020104020203" pitchFamily="34" charset="77"/>
              </a:rPr>
              <a:t>Barriers:</a:t>
            </a:r>
          </a:p>
          <a:p>
            <a:pPr algn="ctr"/>
            <a:r>
              <a:rPr lang="en-US" sz="800" dirty="0">
                <a:latin typeface="Gill Sans MT" panose="020B0502020104020203" pitchFamily="34" charset="77"/>
              </a:rPr>
              <a:t>Access</a:t>
            </a:r>
          </a:p>
          <a:p>
            <a:pPr algn="ctr"/>
            <a:r>
              <a:rPr lang="en-US" sz="800" dirty="0">
                <a:latin typeface="Gill Sans MT" panose="020B0502020104020203" pitchFamily="34" charset="77"/>
              </a:rPr>
              <a:t>Stigma</a:t>
            </a:r>
          </a:p>
        </p:txBody>
      </p:sp>
      <p:sp>
        <p:nvSpPr>
          <p:cNvPr id="13" name="Google Shape;138;p26">
            <a:extLst>
              <a:ext uri="{FF2B5EF4-FFF2-40B4-BE49-F238E27FC236}">
                <a16:creationId xmlns:a16="http://schemas.microsoft.com/office/drawing/2014/main" id="{3D815AB2-CD98-D841-B783-E587F8793AF9}"/>
              </a:ext>
            </a:extLst>
          </p:cNvPr>
          <p:cNvSpPr txBox="1"/>
          <p:nvPr/>
        </p:nvSpPr>
        <p:spPr>
          <a:xfrm>
            <a:off x="2104430" y="1587317"/>
            <a:ext cx="1462063" cy="457353"/>
          </a:xfrm>
          <a:prstGeom prst="rect">
            <a:avLst/>
          </a:prstGeom>
          <a:noFill/>
          <a:ln>
            <a:noFill/>
          </a:ln>
        </p:spPr>
        <p:txBody>
          <a:bodyPr spcFirstLastPara="1" wrap="square" lIns="68569" tIns="68569" rIns="68569" bIns="68569" anchor="t" anchorCtr="0">
            <a:noAutofit/>
          </a:bodyPr>
          <a:lstStyle/>
          <a:p>
            <a:pPr algn="ctr"/>
            <a:r>
              <a:rPr lang="en-US" dirty="0">
                <a:solidFill>
                  <a:schemeClr val="accent2"/>
                </a:solidFill>
                <a:latin typeface="Gill Sans MT" panose="020B0502020104020203" pitchFamily="34" charset="77"/>
              </a:rPr>
              <a:t>Risks:</a:t>
            </a:r>
          </a:p>
          <a:p>
            <a:pPr algn="ctr"/>
            <a:r>
              <a:rPr lang="en-US" sz="800" dirty="0">
                <a:latin typeface="Gill Sans MT" panose="020B0502020104020203" pitchFamily="34" charset="77"/>
              </a:rPr>
              <a:t>Fear of Unknown</a:t>
            </a:r>
          </a:p>
          <a:p>
            <a:pPr algn="ctr"/>
            <a:r>
              <a:rPr lang="en-US" sz="800" dirty="0">
                <a:latin typeface="Gill Sans MT" panose="020B0502020104020203" pitchFamily="34" charset="77"/>
              </a:rPr>
              <a:t>Unwanted Identity Disclosure</a:t>
            </a:r>
          </a:p>
          <a:p>
            <a:pPr algn="ctr"/>
            <a:endParaRPr dirty="0">
              <a:solidFill>
                <a:schemeClr val="accent2"/>
              </a:solidFill>
              <a:latin typeface="Gill Sans MT" panose="020B0502020104020203" pitchFamily="34" charset="77"/>
            </a:endParaRPr>
          </a:p>
        </p:txBody>
      </p:sp>
      <p:sp>
        <p:nvSpPr>
          <p:cNvPr id="11" name="Google Shape;138;p26">
            <a:extLst>
              <a:ext uri="{FF2B5EF4-FFF2-40B4-BE49-F238E27FC236}">
                <a16:creationId xmlns:a16="http://schemas.microsoft.com/office/drawing/2014/main" id="{87F326DE-3722-AB46-B1E0-4D2D96D92AA0}"/>
              </a:ext>
            </a:extLst>
          </p:cNvPr>
          <p:cNvSpPr txBox="1"/>
          <p:nvPr/>
        </p:nvSpPr>
        <p:spPr>
          <a:xfrm>
            <a:off x="222759" y="3527566"/>
            <a:ext cx="1462063" cy="457353"/>
          </a:xfrm>
          <a:prstGeom prst="rect">
            <a:avLst/>
          </a:prstGeom>
          <a:noFill/>
          <a:ln>
            <a:noFill/>
          </a:ln>
        </p:spPr>
        <p:txBody>
          <a:bodyPr spcFirstLastPara="1" wrap="square" lIns="68569" tIns="68569" rIns="68569" bIns="68569" anchor="t" anchorCtr="0">
            <a:noAutofit/>
          </a:bodyPr>
          <a:lstStyle/>
          <a:p>
            <a:pPr algn="ctr"/>
            <a:r>
              <a:rPr lang="en-US" dirty="0">
                <a:solidFill>
                  <a:schemeClr val="accent1"/>
                </a:solidFill>
                <a:latin typeface="Gill Sans MT" panose="020B0502020104020203" pitchFamily="34" charset="77"/>
              </a:rPr>
              <a:t>Contextual Conditions:</a:t>
            </a:r>
          </a:p>
          <a:p>
            <a:pPr algn="ctr"/>
            <a:r>
              <a:rPr lang="en-US" sz="800" dirty="0">
                <a:latin typeface="Gill Sans MT" panose="020B0502020104020203" pitchFamily="34" charset="77"/>
              </a:rPr>
              <a:t>Gender identity </a:t>
            </a:r>
          </a:p>
          <a:p>
            <a:pPr algn="ctr"/>
            <a:r>
              <a:rPr lang="en-US" sz="800" dirty="0">
                <a:latin typeface="Gill Sans MT" panose="020B0502020104020203" pitchFamily="34" charset="77"/>
              </a:rPr>
              <a:t>Sexuality</a:t>
            </a:r>
          </a:p>
          <a:p>
            <a:pPr algn="ctr"/>
            <a:r>
              <a:rPr lang="en-US" sz="800" dirty="0">
                <a:latin typeface="Gill Sans MT" panose="020B0502020104020203" pitchFamily="34" charset="77"/>
              </a:rPr>
              <a:t>Age</a:t>
            </a:r>
          </a:p>
          <a:p>
            <a:pPr algn="ctr"/>
            <a:r>
              <a:rPr lang="en-US" sz="800" dirty="0">
                <a:latin typeface="Gill Sans MT" panose="020B0502020104020203" pitchFamily="34" charset="77"/>
              </a:rPr>
              <a:t>Education</a:t>
            </a:r>
            <a:endParaRPr dirty="0">
              <a:solidFill>
                <a:schemeClr val="accent1"/>
              </a:solidFill>
              <a:latin typeface="Gill Sans MT" panose="020B0502020104020203" pitchFamily="34" charset="77"/>
            </a:endParaRPr>
          </a:p>
        </p:txBody>
      </p:sp>
      <p:grpSp>
        <p:nvGrpSpPr>
          <p:cNvPr id="43" name="Group 42" descr="Map of conceptual model.">
            <a:extLst>
              <a:ext uri="{FF2B5EF4-FFF2-40B4-BE49-F238E27FC236}">
                <a16:creationId xmlns:a16="http://schemas.microsoft.com/office/drawing/2014/main" id="{31DC2CFD-A856-404F-9DFE-4F305B77A9FF}"/>
              </a:ext>
            </a:extLst>
          </p:cNvPr>
          <p:cNvGrpSpPr/>
          <p:nvPr/>
        </p:nvGrpSpPr>
        <p:grpSpPr>
          <a:xfrm>
            <a:off x="587619" y="1789134"/>
            <a:ext cx="4341533" cy="2939671"/>
            <a:chOff x="587619" y="1789134"/>
            <a:chExt cx="4341533" cy="2939671"/>
          </a:xfrm>
        </p:grpSpPr>
        <p:cxnSp>
          <p:nvCxnSpPr>
            <p:cNvPr id="44" name="Straight Connector 43" descr="Line connecting Self to Community defensive information practices">
              <a:extLst>
                <a:ext uri="{FF2B5EF4-FFF2-40B4-BE49-F238E27FC236}">
                  <a16:creationId xmlns:a16="http://schemas.microsoft.com/office/drawing/2014/main" id="{FE3342D5-2D69-544F-8442-F5C66569F435}"/>
                </a:ext>
              </a:extLst>
            </p:cNvPr>
            <p:cNvCxnSpPr>
              <a:stCxn id="48" idx="4"/>
              <a:endCxn id="45" idx="0"/>
            </p:cNvCxnSpPr>
            <p:nvPr/>
          </p:nvCxnSpPr>
          <p:spPr>
            <a:xfrm>
              <a:off x="4595197" y="3963155"/>
              <a:ext cx="0" cy="122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Google Shape;137;p26" descr="Circle representing Community defensive information practices">
              <a:extLst>
                <a:ext uri="{FF2B5EF4-FFF2-40B4-BE49-F238E27FC236}">
                  <a16:creationId xmlns:a16="http://schemas.microsoft.com/office/drawing/2014/main" id="{D5624D04-DBA7-E34C-91B5-1EA0024B103A}"/>
                </a:ext>
              </a:extLst>
            </p:cNvPr>
            <p:cNvSpPr/>
            <p:nvPr/>
          </p:nvSpPr>
          <p:spPr>
            <a:xfrm>
              <a:off x="4261241" y="4086082"/>
              <a:ext cx="667911" cy="642723"/>
            </a:xfrm>
            <a:prstGeom prst="ellipse">
              <a:avLst/>
            </a:prstGeom>
            <a:solidFill>
              <a:schemeClr val="bg1">
                <a:lumMod val="65000"/>
              </a:schemeClr>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bg1">
                    <a:lumMod val="65000"/>
                  </a:schemeClr>
                </a:solidFill>
              </a:endParaRPr>
            </a:p>
          </p:txBody>
        </p:sp>
        <p:cxnSp>
          <p:nvCxnSpPr>
            <p:cNvPr id="47" name="Straight Arrow Connector 46" descr="Arrow connecting Barriers to Community defensive information practices">
              <a:extLst>
                <a:ext uri="{FF2B5EF4-FFF2-40B4-BE49-F238E27FC236}">
                  <a16:creationId xmlns:a16="http://schemas.microsoft.com/office/drawing/2014/main" id="{49D456E2-8F5F-5943-8849-91148FC39731}"/>
                </a:ext>
              </a:extLst>
            </p:cNvPr>
            <p:cNvCxnSpPr>
              <a:stCxn id="62" idx="6"/>
              <a:endCxn id="45" idx="2"/>
            </p:cNvCxnSpPr>
            <p:nvPr/>
          </p:nvCxnSpPr>
          <p:spPr>
            <a:xfrm>
              <a:off x="3153514" y="4007793"/>
              <a:ext cx="1107727" cy="3996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Google Shape;137;p26" descr="Circle representing Self defensive information practices">
              <a:extLst>
                <a:ext uri="{FF2B5EF4-FFF2-40B4-BE49-F238E27FC236}">
                  <a16:creationId xmlns:a16="http://schemas.microsoft.com/office/drawing/2014/main" id="{0FAE238C-5C79-A144-9A1D-D9A1CA3492CF}"/>
                </a:ext>
              </a:extLst>
            </p:cNvPr>
            <p:cNvSpPr/>
            <p:nvPr/>
          </p:nvSpPr>
          <p:spPr>
            <a:xfrm>
              <a:off x="4261241" y="3320432"/>
              <a:ext cx="667911" cy="642723"/>
            </a:xfrm>
            <a:prstGeom prst="ellipse">
              <a:avLst/>
            </a:prstGeom>
            <a:solidFill>
              <a:schemeClr val="tx1"/>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cxnSp>
          <p:nvCxnSpPr>
            <p:cNvPr id="50" name="Straight Arrow Connector 49" descr="Arrow connecting Barriers to Self defensive information practices">
              <a:extLst>
                <a:ext uri="{FF2B5EF4-FFF2-40B4-BE49-F238E27FC236}">
                  <a16:creationId xmlns:a16="http://schemas.microsoft.com/office/drawing/2014/main" id="{15FDF923-8524-224B-8B05-FAEB9FE297CF}"/>
                </a:ext>
              </a:extLst>
            </p:cNvPr>
            <p:cNvCxnSpPr>
              <a:stCxn id="62" idx="6"/>
              <a:endCxn id="48" idx="2"/>
            </p:cNvCxnSpPr>
            <p:nvPr/>
          </p:nvCxnSpPr>
          <p:spPr>
            <a:xfrm flipV="1">
              <a:off x="3153514" y="3641794"/>
              <a:ext cx="1107727" cy="3659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descr="Line connecting Self to Community protective information practices">
              <a:extLst>
                <a:ext uri="{FF2B5EF4-FFF2-40B4-BE49-F238E27FC236}">
                  <a16:creationId xmlns:a16="http://schemas.microsoft.com/office/drawing/2014/main" id="{A4F356DC-2622-C14D-8D61-3643EAC1BD87}"/>
                </a:ext>
              </a:extLst>
            </p:cNvPr>
            <p:cNvCxnSpPr>
              <a:stCxn id="55" idx="4"/>
              <a:endCxn id="52" idx="0"/>
            </p:cNvCxnSpPr>
            <p:nvPr/>
          </p:nvCxnSpPr>
          <p:spPr>
            <a:xfrm>
              <a:off x="4595197" y="2431857"/>
              <a:ext cx="0" cy="1229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Google Shape;137;p26" descr="Circle representing Community protective information practices">
              <a:extLst>
                <a:ext uri="{FF2B5EF4-FFF2-40B4-BE49-F238E27FC236}">
                  <a16:creationId xmlns:a16="http://schemas.microsoft.com/office/drawing/2014/main" id="{5783DA72-A463-B941-8A6E-2384AFA036B3}"/>
                </a:ext>
              </a:extLst>
            </p:cNvPr>
            <p:cNvSpPr/>
            <p:nvPr/>
          </p:nvSpPr>
          <p:spPr>
            <a:xfrm>
              <a:off x="4261241" y="2554783"/>
              <a:ext cx="667911" cy="642723"/>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cxnSp>
          <p:nvCxnSpPr>
            <p:cNvPr id="54" name="Straight Arrow Connector 53" descr="Arrow connecting Risks to Community protective information practices">
              <a:extLst>
                <a:ext uri="{FF2B5EF4-FFF2-40B4-BE49-F238E27FC236}">
                  <a16:creationId xmlns:a16="http://schemas.microsoft.com/office/drawing/2014/main" id="{77DCB68F-7CF3-174F-89AA-6B41326BEE87}"/>
                </a:ext>
              </a:extLst>
            </p:cNvPr>
            <p:cNvCxnSpPr>
              <a:stCxn id="67" idx="6"/>
              <a:endCxn id="52" idx="2"/>
            </p:cNvCxnSpPr>
            <p:nvPr/>
          </p:nvCxnSpPr>
          <p:spPr>
            <a:xfrm>
              <a:off x="3153514" y="2454624"/>
              <a:ext cx="1107727" cy="4215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Google Shape;137;p26" descr="Circle representing Self protective information practices">
              <a:extLst>
                <a:ext uri="{FF2B5EF4-FFF2-40B4-BE49-F238E27FC236}">
                  <a16:creationId xmlns:a16="http://schemas.microsoft.com/office/drawing/2014/main" id="{5DF506F1-163F-D54E-BF87-9EE2588397A3}"/>
                </a:ext>
              </a:extLst>
            </p:cNvPr>
            <p:cNvSpPr/>
            <p:nvPr/>
          </p:nvSpPr>
          <p:spPr>
            <a:xfrm>
              <a:off x="4261241" y="1789134"/>
              <a:ext cx="667911" cy="642723"/>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accent4"/>
                </a:solidFill>
              </a:endParaRPr>
            </a:p>
          </p:txBody>
        </p:sp>
        <p:cxnSp>
          <p:nvCxnSpPr>
            <p:cNvPr id="58" name="Straight Arrow Connector 57" descr="Arrow connecting Risks to Self protective information practices">
              <a:extLst>
                <a:ext uri="{FF2B5EF4-FFF2-40B4-BE49-F238E27FC236}">
                  <a16:creationId xmlns:a16="http://schemas.microsoft.com/office/drawing/2014/main" id="{4AEA60FA-803D-014D-A326-7007083C043A}"/>
                </a:ext>
              </a:extLst>
            </p:cNvPr>
            <p:cNvCxnSpPr>
              <a:stCxn id="67" idx="6"/>
              <a:endCxn id="55" idx="2"/>
            </p:cNvCxnSpPr>
            <p:nvPr/>
          </p:nvCxnSpPr>
          <p:spPr>
            <a:xfrm flipV="1">
              <a:off x="3153514" y="2110496"/>
              <a:ext cx="1107727" cy="3441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descr="Double-sided arrow pointing between Risks and Barriers">
              <a:extLst>
                <a:ext uri="{FF2B5EF4-FFF2-40B4-BE49-F238E27FC236}">
                  <a16:creationId xmlns:a16="http://schemas.microsoft.com/office/drawing/2014/main" id="{C6EA3C04-2552-C14F-AC09-3CC6DADA8939}"/>
                </a:ext>
              </a:extLst>
            </p:cNvPr>
            <p:cNvCxnSpPr/>
            <p:nvPr/>
          </p:nvCxnSpPr>
          <p:spPr>
            <a:xfrm>
              <a:off x="2815534" y="2763144"/>
              <a:ext cx="0" cy="91534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Google Shape;137;p26" descr="Circle representing Barriers">
              <a:extLst>
                <a:ext uri="{FF2B5EF4-FFF2-40B4-BE49-F238E27FC236}">
                  <a16:creationId xmlns:a16="http://schemas.microsoft.com/office/drawing/2014/main" id="{24A2FBE5-7C98-324E-84A1-7B46C12F65EB}"/>
                </a:ext>
              </a:extLst>
            </p:cNvPr>
            <p:cNvSpPr/>
            <p:nvPr/>
          </p:nvSpPr>
          <p:spPr>
            <a:xfrm>
              <a:off x="2485603" y="3686431"/>
              <a:ext cx="667911" cy="642723"/>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cxnSp>
          <p:nvCxnSpPr>
            <p:cNvPr id="66" name="Straight Arrow Connector 65" descr="Arrow connecting Contextual Conditions to Barriers">
              <a:extLst>
                <a:ext uri="{FF2B5EF4-FFF2-40B4-BE49-F238E27FC236}">
                  <a16:creationId xmlns:a16="http://schemas.microsoft.com/office/drawing/2014/main" id="{B47D3AF2-4033-974F-B302-BE501630B61A}"/>
                </a:ext>
              </a:extLst>
            </p:cNvPr>
            <p:cNvCxnSpPr>
              <a:stCxn id="71" idx="6"/>
              <a:endCxn id="62" idx="2"/>
            </p:cNvCxnSpPr>
            <p:nvPr/>
          </p:nvCxnSpPr>
          <p:spPr>
            <a:xfrm>
              <a:off x="1255530" y="3202129"/>
              <a:ext cx="1230073" cy="8056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Google Shape;137;p26" descr="Circle representing Risks">
              <a:extLst>
                <a:ext uri="{FF2B5EF4-FFF2-40B4-BE49-F238E27FC236}">
                  <a16:creationId xmlns:a16="http://schemas.microsoft.com/office/drawing/2014/main" id="{FE4DAF83-A340-8043-A2CC-BBAC8D0595F1}"/>
                </a:ext>
              </a:extLst>
            </p:cNvPr>
            <p:cNvSpPr/>
            <p:nvPr/>
          </p:nvSpPr>
          <p:spPr>
            <a:xfrm>
              <a:off x="2485603" y="2133262"/>
              <a:ext cx="667911" cy="642723"/>
            </a:xfrm>
            <a:prstGeom prst="ellipse">
              <a:avLst/>
            </a:prstGeom>
            <a:solidFill>
              <a:schemeClr val="accen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dirty="0"/>
            </a:p>
          </p:txBody>
        </p:sp>
        <p:cxnSp>
          <p:nvCxnSpPr>
            <p:cNvPr id="70" name="Straight Arrow Connector 69" descr="Arrow connecting Contextual Conditions to Risks">
              <a:extLst>
                <a:ext uri="{FF2B5EF4-FFF2-40B4-BE49-F238E27FC236}">
                  <a16:creationId xmlns:a16="http://schemas.microsoft.com/office/drawing/2014/main" id="{FB66C6B5-5ED8-964C-A74C-07FF15F78237}"/>
                </a:ext>
              </a:extLst>
            </p:cNvPr>
            <p:cNvCxnSpPr>
              <a:endCxn id="67" idx="2"/>
            </p:cNvCxnSpPr>
            <p:nvPr/>
          </p:nvCxnSpPr>
          <p:spPr>
            <a:xfrm flipV="1">
              <a:off x="1255530" y="2454624"/>
              <a:ext cx="1230073" cy="6938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Google Shape;137;p26" descr="Circle representing Contextual Conditions">
              <a:extLst>
                <a:ext uri="{FF2B5EF4-FFF2-40B4-BE49-F238E27FC236}">
                  <a16:creationId xmlns:a16="http://schemas.microsoft.com/office/drawing/2014/main" id="{A6DCB97B-DF43-7A4C-955F-A236EAC9ACFA}"/>
                </a:ext>
              </a:extLst>
            </p:cNvPr>
            <p:cNvSpPr/>
            <p:nvPr/>
          </p:nvSpPr>
          <p:spPr>
            <a:xfrm>
              <a:off x="587619" y="2880767"/>
              <a:ext cx="667911" cy="642723"/>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dirty="0"/>
            </a:p>
          </p:txBody>
        </p:sp>
      </p:grpSp>
      <p:sp>
        <p:nvSpPr>
          <p:cNvPr id="2" name="Title 1">
            <a:extLst>
              <a:ext uri="{FF2B5EF4-FFF2-40B4-BE49-F238E27FC236}">
                <a16:creationId xmlns:a16="http://schemas.microsoft.com/office/drawing/2014/main" id="{8E4BB15B-58B3-C948-8DC4-A046BD89C7FD}"/>
              </a:ext>
            </a:extLst>
          </p:cNvPr>
          <p:cNvSpPr>
            <a:spLocks noGrp="1"/>
          </p:cNvSpPr>
          <p:nvPr>
            <p:ph type="title"/>
          </p:nvPr>
        </p:nvSpPr>
        <p:spPr/>
        <p:txBody>
          <a:bodyPr>
            <a:normAutofit fontScale="90000"/>
          </a:bodyPr>
          <a:lstStyle/>
          <a:p>
            <a:r>
              <a:rPr lang="en-US" dirty="0"/>
              <a:t>Model applied to </a:t>
            </a:r>
            <a:r>
              <a:rPr lang="en-US" dirty="0" err="1"/>
              <a:t>whitney’s</a:t>
            </a:r>
            <a:r>
              <a:rPr lang="en-US" dirty="0"/>
              <a:t> narrative</a:t>
            </a:r>
          </a:p>
        </p:txBody>
      </p:sp>
    </p:spTree>
    <p:extLst>
      <p:ext uri="{BB962C8B-B14F-4D97-AF65-F5344CB8AC3E}">
        <p14:creationId xmlns:p14="http://schemas.microsoft.com/office/powerpoint/2010/main" val="3008040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79"/>
        <p:cNvGrpSpPr/>
        <p:nvPr/>
      </p:nvGrpSpPr>
      <p:grpSpPr>
        <a:xfrm>
          <a:off x="0" y="0"/>
          <a:ext cx="0" cy="0"/>
          <a:chOff x="0" y="0"/>
          <a:chExt cx="0" cy="0"/>
        </a:xfrm>
      </p:grpSpPr>
      <p:sp>
        <p:nvSpPr>
          <p:cNvPr id="121" name="Rectangle 120">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038" y="480060"/>
            <a:ext cx="6137924" cy="347014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122">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485" y="603504"/>
            <a:ext cx="5951029" cy="32232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Google Shape;180;p30"/>
          <p:cNvSpPr txBox="1">
            <a:spLocks noGrp="1"/>
          </p:cNvSpPr>
          <p:nvPr>
            <p:ph type="title"/>
          </p:nvPr>
        </p:nvSpPr>
        <p:spPr>
          <a:xfrm>
            <a:off x="710285" y="966977"/>
            <a:ext cx="5421624" cy="2504477"/>
          </a:xfrm>
          <a:prstGeom prst="rect">
            <a:avLst/>
          </a:prstGeom>
          <a:ln>
            <a:noFill/>
          </a:ln>
        </p:spPr>
        <p:txBody>
          <a:bodyPr spcFirstLastPara="1" vert="horz" lIns="274320" tIns="182880" rIns="274320" bIns="182880" rtlCol="0" anchor="ctr" anchorCtr="1">
            <a:noAutofit/>
          </a:bodyPr>
          <a:lstStyle/>
          <a:p>
            <a:pPr algn="just" defTabSz="914400">
              <a:spcBef>
                <a:spcPct val="0"/>
              </a:spcBef>
            </a:pPr>
            <a:br>
              <a:rPr lang="en-US" sz="1200" cap="none" spc="0" dirty="0"/>
            </a:br>
            <a:r>
              <a:rPr lang="en-US" sz="1200" cap="none" spc="0" dirty="0"/>
              <a:t>One of the things that I know one of the groups in the Upstate has created, and I'm trying to get one created, and updated, and more </a:t>
            </a:r>
            <a:r>
              <a:rPr lang="en-US" sz="1200" b="1" cap="none" spc="0" dirty="0"/>
              <a:t>localized</a:t>
            </a:r>
            <a:r>
              <a:rPr lang="en-US" sz="1200" cap="none" spc="0" dirty="0"/>
              <a:t>, is just a-- it's not even a pamphlet anymore. It's probably a </a:t>
            </a:r>
            <a:r>
              <a:rPr lang="en-US" sz="1200" b="1" cap="none" spc="0" dirty="0"/>
              <a:t>pretty good sized packet of doctors</a:t>
            </a:r>
            <a:r>
              <a:rPr lang="en-US" sz="1200" cap="none" spc="0" dirty="0"/>
              <a:t>, ranging again from everybody we talked about. Endocrinologists, electrolysis, therapy, counseling, all of that stuff. </a:t>
            </a:r>
            <a:r>
              <a:rPr lang="en-US" sz="1200" b="1" cap="none" spc="0" dirty="0"/>
              <a:t>Where we have names of doctors that you can go to</a:t>
            </a:r>
            <a:r>
              <a:rPr lang="en-US" sz="1200" cap="none" spc="0" dirty="0"/>
              <a:t>, and where– [we] even want to expand it to lawyers that will help you with any changes you have, that will help you fight your job if you need to do that. Those kind of things. So having a manual like that is-- I've been working on it since probably about three years ago, but it's just like, </a:t>
            </a:r>
            <a:r>
              <a:rPr lang="en-US" sz="1200" b="1" cap="none" spc="0" dirty="0"/>
              <a:t>doctors change, doctors move</a:t>
            </a:r>
            <a:r>
              <a:rPr lang="en-US" sz="1200" cap="none" spc="0" dirty="0"/>
              <a:t>. The main group that a lot of people are going to, [NAME], I don't know what happened, but they shut down. So then we had to find the doctors that were working in those places who now have their own practices. So you used to go to such and such [NAME], and there's like five or six doctors in there. They all split, and they all shut down, and that was </a:t>
            </a:r>
            <a:r>
              <a:rPr lang="en-US" sz="1200" b="1" cap="none" spc="0" dirty="0"/>
              <a:t>a pretty hard hit in the community health-wise</a:t>
            </a:r>
            <a:r>
              <a:rPr lang="en-US" sz="1200" cap="none" spc="0" dirty="0"/>
              <a:t>. Because people were panicking, like, </a:t>
            </a:r>
            <a:r>
              <a:rPr lang="en-US" sz="1200" b="1" cap="none" spc="0" dirty="0"/>
              <a:t>"What am I going to do? Where am I going to go?” </a:t>
            </a:r>
            <a:endParaRPr lang="en-US" sz="1200" b="1" kern="1200" cap="none" spc="0" baseline="0" dirty="0">
              <a:solidFill>
                <a:srgbClr val="262626"/>
              </a:solidFill>
              <a:latin typeface="+mj-lt"/>
              <a:ea typeface="+mj-ea"/>
              <a:cs typeface="+mj-cs"/>
            </a:endParaRPr>
          </a:p>
        </p:txBody>
      </p:sp>
      <p:sp>
        <p:nvSpPr>
          <p:cNvPr id="2" name="TextBox 1">
            <a:extLst>
              <a:ext uri="{FF2B5EF4-FFF2-40B4-BE49-F238E27FC236}">
                <a16:creationId xmlns:a16="http://schemas.microsoft.com/office/drawing/2014/main" id="{88AA66E8-B884-AC49-8D5C-767096F5E947}"/>
              </a:ext>
            </a:extLst>
          </p:cNvPr>
          <p:cNvSpPr txBox="1"/>
          <p:nvPr/>
        </p:nvSpPr>
        <p:spPr>
          <a:xfrm>
            <a:off x="648070" y="4140220"/>
            <a:ext cx="5756444" cy="523220"/>
          </a:xfrm>
          <a:prstGeom prst="rect">
            <a:avLst/>
          </a:prstGeom>
          <a:noFill/>
        </p:spPr>
        <p:txBody>
          <a:bodyPr wrap="square" rtlCol="0">
            <a:spAutoFit/>
          </a:bodyPr>
          <a:lstStyle/>
          <a:p>
            <a:r>
              <a:rPr lang="en-US" b="1" i="1" dirty="0"/>
              <a:t>Tony, a Black trans male community activist describes information he wishes his community has, but doesn’t.</a:t>
            </a:r>
            <a:endParaRPr lang="en-US" b="1" dirty="0"/>
          </a:p>
        </p:txBody>
      </p:sp>
    </p:spTree>
    <p:extLst>
      <p:ext uri="{BB962C8B-B14F-4D97-AF65-F5344CB8AC3E}">
        <p14:creationId xmlns:p14="http://schemas.microsoft.com/office/powerpoint/2010/main" val="405524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38;p26">
            <a:extLst>
              <a:ext uri="{FF2B5EF4-FFF2-40B4-BE49-F238E27FC236}">
                <a16:creationId xmlns:a16="http://schemas.microsoft.com/office/drawing/2014/main" id="{23C8A81D-F0D4-D348-9641-112DFBE91176}"/>
              </a:ext>
            </a:extLst>
          </p:cNvPr>
          <p:cNvSpPr txBox="1"/>
          <p:nvPr/>
        </p:nvSpPr>
        <p:spPr>
          <a:xfrm>
            <a:off x="4969563" y="4217278"/>
            <a:ext cx="1771650" cy="457353"/>
          </a:xfrm>
          <a:prstGeom prst="rect">
            <a:avLst/>
          </a:prstGeom>
          <a:noFill/>
          <a:ln>
            <a:noFill/>
          </a:ln>
        </p:spPr>
        <p:txBody>
          <a:bodyPr spcFirstLastPara="1" wrap="square" lIns="68569" tIns="68569" rIns="68569" bIns="68569" anchor="t" anchorCtr="0">
            <a:noAutofit/>
          </a:bodyPr>
          <a:lstStyle/>
          <a:p>
            <a:r>
              <a:rPr lang="en-US" dirty="0">
                <a:solidFill>
                  <a:schemeClr val="bg1">
                    <a:lumMod val="65000"/>
                  </a:schemeClr>
                </a:solidFill>
                <a:latin typeface="Gill Sans MT" panose="020B0502020104020203" pitchFamily="34" charset="77"/>
              </a:rPr>
              <a:t>Community defensive:</a:t>
            </a:r>
          </a:p>
          <a:p>
            <a:r>
              <a:rPr lang="en-US" sz="800" dirty="0">
                <a:latin typeface="Gill Sans MT" panose="020B0502020104020203" pitchFamily="34" charset="77"/>
              </a:rPr>
              <a:t>Seeking</a:t>
            </a:r>
          </a:p>
        </p:txBody>
      </p:sp>
      <p:sp>
        <p:nvSpPr>
          <p:cNvPr id="26" name="Google Shape;138;p26">
            <a:extLst>
              <a:ext uri="{FF2B5EF4-FFF2-40B4-BE49-F238E27FC236}">
                <a16:creationId xmlns:a16="http://schemas.microsoft.com/office/drawing/2014/main" id="{51C1D064-052E-1348-9A14-E8D28C578E7A}"/>
              </a:ext>
            </a:extLst>
          </p:cNvPr>
          <p:cNvSpPr txBox="1"/>
          <p:nvPr/>
        </p:nvSpPr>
        <p:spPr>
          <a:xfrm>
            <a:off x="4969563" y="3454203"/>
            <a:ext cx="1405295" cy="457353"/>
          </a:xfrm>
          <a:prstGeom prst="rect">
            <a:avLst/>
          </a:prstGeom>
          <a:noFill/>
          <a:ln>
            <a:noFill/>
          </a:ln>
        </p:spPr>
        <p:txBody>
          <a:bodyPr spcFirstLastPara="1" wrap="square" lIns="68569" tIns="68569" rIns="68569" bIns="68569" anchor="t" anchorCtr="0">
            <a:noAutofit/>
          </a:bodyPr>
          <a:lstStyle/>
          <a:p>
            <a:r>
              <a:rPr lang="en-US" dirty="0">
                <a:solidFill>
                  <a:schemeClr val="tx1"/>
                </a:solidFill>
                <a:latin typeface="Gill Sans MT" panose="020B0502020104020203" pitchFamily="34" charset="77"/>
              </a:rPr>
              <a:t>Self defensive:</a:t>
            </a:r>
          </a:p>
          <a:p>
            <a:r>
              <a:rPr lang="en-US" sz="800" dirty="0">
                <a:latin typeface="Gill Sans MT" panose="020B0502020104020203" pitchFamily="34" charset="77"/>
              </a:rPr>
              <a:t>Seeking</a:t>
            </a:r>
            <a:endParaRPr sz="800" dirty="0">
              <a:solidFill>
                <a:schemeClr val="tx1"/>
              </a:solidFill>
              <a:latin typeface="Gill Sans MT" panose="020B0502020104020203" pitchFamily="34" charset="77"/>
            </a:endParaRPr>
          </a:p>
        </p:txBody>
      </p:sp>
      <p:sp>
        <p:nvSpPr>
          <p:cNvPr id="15" name="Google Shape;138;p26">
            <a:extLst>
              <a:ext uri="{FF2B5EF4-FFF2-40B4-BE49-F238E27FC236}">
                <a16:creationId xmlns:a16="http://schemas.microsoft.com/office/drawing/2014/main" id="{462B771B-1691-3C41-B118-9CC3B8F59BEF}"/>
              </a:ext>
            </a:extLst>
          </p:cNvPr>
          <p:cNvSpPr txBox="1"/>
          <p:nvPr/>
        </p:nvSpPr>
        <p:spPr>
          <a:xfrm>
            <a:off x="4969563" y="2691127"/>
            <a:ext cx="1821073" cy="457353"/>
          </a:xfrm>
          <a:prstGeom prst="rect">
            <a:avLst/>
          </a:prstGeom>
          <a:noFill/>
          <a:ln>
            <a:noFill/>
          </a:ln>
        </p:spPr>
        <p:txBody>
          <a:bodyPr spcFirstLastPara="1" wrap="square" lIns="68569" tIns="68569" rIns="68569" bIns="68569" anchor="t" anchorCtr="0">
            <a:noAutofit/>
          </a:bodyPr>
          <a:lstStyle/>
          <a:p>
            <a:r>
              <a:rPr lang="en-US" dirty="0">
                <a:solidFill>
                  <a:schemeClr val="accent5"/>
                </a:solidFill>
                <a:latin typeface="Gill Sans MT" panose="020B0502020104020203" pitchFamily="34" charset="77"/>
              </a:rPr>
              <a:t>Community protective:</a:t>
            </a:r>
          </a:p>
          <a:p>
            <a:r>
              <a:rPr lang="en-US" sz="800" dirty="0">
                <a:latin typeface="Gill Sans MT" panose="020B0502020104020203" pitchFamily="34" charset="77"/>
              </a:rPr>
              <a:t>Creating</a:t>
            </a:r>
          </a:p>
          <a:p>
            <a:pPr algn="ctr"/>
            <a:endParaRPr dirty="0">
              <a:solidFill>
                <a:schemeClr val="accent5"/>
              </a:solidFill>
              <a:latin typeface="Gill Sans MT" panose="020B0502020104020203" pitchFamily="34" charset="77"/>
            </a:endParaRPr>
          </a:p>
        </p:txBody>
      </p:sp>
      <p:sp>
        <p:nvSpPr>
          <p:cNvPr id="14" name="Google Shape;138;p26">
            <a:extLst>
              <a:ext uri="{FF2B5EF4-FFF2-40B4-BE49-F238E27FC236}">
                <a16:creationId xmlns:a16="http://schemas.microsoft.com/office/drawing/2014/main" id="{1167BB56-F87E-A44C-9026-2E57699AFB98}"/>
              </a:ext>
            </a:extLst>
          </p:cNvPr>
          <p:cNvSpPr txBox="1"/>
          <p:nvPr/>
        </p:nvSpPr>
        <p:spPr>
          <a:xfrm>
            <a:off x="4969563" y="1928051"/>
            <a:ext cx="1510750" cy="457353"/>
          </a:xfrm>
          <a:prstGeom prst="rect">
            <a:avLst/>
          </a:prstGeom>
          <a:noFill/>
          <a:ln>
            <a:noFill/>
          </a:ln>
        </p:spPr>
        <p:txBody>
          <a:bodyPr spcFirstLastPara="1" wrap="square" lIns="68569" tIns="68569" rIns="68569" bIns="68569" anchor="t" anchorCtr="0">
            <a:noAutofit/>
          </a:bodyPr>
          <a:lstStyle/>
          <a:p>
            <a:r>
              <a:rPr lang="en-US" dirty="0">
                <a:solidFill>
                  <a:schemeClr val="accent4"/>
                </a:solidFill>
                <a:latin typeface="Gill Sans MT" panose="020B0502020104020203" pitchFamily="34" charset="77"/>
              </a:rPr>
              <a:t>Self protective</a:t>
            </a:r>
            <a:endParaRPr lang="en-US" sz="800" dirty="0">
              <a:solidFill>
                <a:schemeClr val="accent4"/>
              </a:solidFill>
              <a:latin typeface="Gill Sans MT" panose="020B0502020104020203" pitchFamily="34" charset="77"/>
            </a:endParaRPr>
          </a:p>
          <a:p>
            <a:pPr algn="ctr"/>
            <a:endParaRPr dirty="0">
              <a:solidFill>
                <a:schemeClr val="accent4"/>
              </a:solidFill>
              <a:latin typeface="Gill Sans MT" panose="020B0502020104020203" pitchFamily="34" charset="77"/>
            </a:endParaRPr>
          </a:p>
        </p:txBody>
      </p:sp>
      <p:sp>
        <p:nvSpPr>
          <p:cNvPr id="12" name="Google Shape;138;p26">
            <a:extLst>
              <a:ext uri="{FF2B5EF4-FFF2-40B4-BE49-F238E27FC236}">
                <a16:creationId xmlns:a16="http://schemas.microsoft.com/office/drawing/2014/main" id="{1BCE7DAF-B1B1-AF4E-B3EC-83B2294C4915}"/>
              </a:ext>
            </a:extLst>
          </p:cNvPr>
          <p:cNvSpPr txBox="1"/>
          <p:nvPr/>
        </p:nvSpPr>
        <p:spPr>
          <a:xfrm>
            <a:off x="2170706" y="4304071"/>
            <a:ext cx="1395787" cy="457353"/>
          </a:xfrm>
          <a:prstGeom prst="rect">
            <a:avLst/>
          </a:prstGeom>
          <a:noFill/>
          <a:ln>
            <a:noFill/>
          </a:ln>
        </p:spPr>
        <p:txBody>
          <a:bodyPr spcFirstLastPara="1" wrap="square" lIns="68569" tIns="68569" rIns="68569" bIns="68569" anchor="t" anchorCtr="0">
            <a:noAutofit/>
          </a:bodyPr>
          <a:lstStyle/>
          <a:p>
            <a:pPr algn="ctr"/>
            <a:r>
              <a:rPr lang="en-US" dirty="0">
                <a:solidFill>
                  <a:schemeClr val="accent3"/>
                </a:solidFill>
                <a:latin typeface="Gill Sans MT" panose="020B0502020104020203" pitchFamily="34" charset="77"/>
              </a:rPr>
              <a:t>Barriers:</a:t>
            </a:r>
          </a:p>
          <a:p>
            <a:pPr algn="ctr"/>
            <a:r>
              <a:rPr lang="en-US" sz="800" dirty="0">
                <a:latin typeface="Gill Sans MT" panose="020B0502020104020203" pitchFamily="34" charset="77"/>
              </a:rPr>
              <a:t>Access</a:t>
            </a:r>
          </a:p>
          <a:p>
            <a:pPr algn="ctr"/>
            <a:r>
              <a:rPr lang="en-US" sz="800" dirty="0">
                <a:latin typeface="Gill Sans MT" panose="020B0502020104020203" pitchFamily="34" charset="77"/>
              </a:rPr>
              <a:t>Homophobia</a:t>
            </a:r>
          </a:p>
          <a:p>
            <a:pPr algn="ctr"/>
            <a:r>
              <a:rPr lang="en-US" sz="800" dirty="0">
                <a:latin typeface="Gill Sans MT" panose="020B0502020104020203" pitchFamily="34" charset="77"/>
              </a:rPr>
              <a:t>Transphobia</a:t>
            </a:r>
          </a:p>
          <a:p>
            <a:pPr algn="ctr"/>
            <a:r>
              <a:rPr lang="en-US" sz="800" dirty="0">
                <a:latin typeface="Gill Sans MT" panose="020B0502020104020203" pitchFamily="34" charset="77"/>
              </a:rPr>
              <a:t>Environmental</a:t>
            </a:r>
          </a:p>
        </p:txBody>
      </p:sp>
      <p:sp>
        <p:nvSpPr>
          <p:cNvPr id="13" name="Google Shape;138;p26">
            <a:extLst>
              <a:ext uri="{FF2B5EF4-FFF2-40B4-BE49-F238E27FC236}">
                <a16:creationId xmlns:a16="http://schemas.microsoft.com/office/drawing/2014/main" id="{3D815AB2-CD98-D841-B783-E587F8793AF9}"/>
              </a:ext>
            </a:extLst>
          </p:cNvPr>
          <p:cNvSpPr txBox="1"/>
          <p:nvPr/>
        </p:nvSpPr>
        <p:spPr>
          <a:xfrm>
            <a:off x="2104430" y="1650925"/>
            <a:ext cx="1462063" cy="457353"/>
          </a:xfrm>
          <a:prstGeom prst="rect">
            <a:avLst/>
          </a:prstGeom>
          <a:noFill/>
          <a:ln>
            <a:noFill/>
          </a:ln>
        </p:spPr>
        <p:txBody>
          <a:bodyPr spcFirstLastPara="1" wrap="square" lIns="68569" tIns="68569" rIns="68569" bIns="68569" anchor="t" anchorCtr="0">
            <a:noAutofit/>
          </a:bodyPr>
          <a:lstStyle/>
          <a:p>
            <a:pPr algn="ctr"/>
            <a:r>
              <a:rPr lang="en-US" dirty="0">
                <a:solidFill>
                  <a:schemeClr val="accent2"/>
                </a:solidFill>
                <a:latin typeface="Gill Sans MT" panose="020B0502020104020203" pitchFamily="34" charset="77"/>
              </a:rPr>
              <a:t>Risks:</a:t>
            </a:r>
          </a:p>
          <a:p>
            <a:pPr algn="ctr"/>
            <a:r>
              <a:rPr lang="en-US" sz="800" dirty="0">
                <a:latin typeface="Gill Sans MT" panose="020B0502020104020203" pitchFamily="34" charset="77"/>
              </a:rPr>
              <a:t>Fear of Unknown</a:t>
            </a:r>
          </a:p>
        </p:txBody>
      </p:sp>
      <p:sp>
        <p:nvSpPr>
          <p:cNvPr id="11" name="Google Shape;138;p26">
            <a:extLst>
              <a:ext uri="{FF2B5EF4-FFF2-40B4-BE49-F238E27FC236}">
                <a16:creationId xmlns:a16="http://schemas.microsoft.com/office/drawing/2014/main" id="{87F326DE-3722-AB46-B1E0-4D2D96D92AA0}"/>
              </a:ext>
            </a:extLst>
          </p:cNvPr>
          <p:cNvSpPr txBox="1"/>
          <p:nvPr/>
        </p:nvSpPr>
        <p:spPr>
          <a:xfrm>
            <a:off x="222759" y="3527566"/>
            <a:ext cx="1462063" cy="457353"/>
          </a:xfrm>
          <a:prstGeom prst="rect">
            <a:avLst/>
          </a:prstGeom>
          <a:noFill/>
          <a:ln>
            <a:noFill/>
          </a:ln>
        </p:spPr>
        <p:txBody>
          <a:bodyPr spcFirstLastPara="1" wrap="square" lIns="68569" tIns="68569" rIns="68569" bIns="68569" anchor="t" anchorCtr="0">
            <a:noAutofit/>
          </a:bodyPr>
          <a:lstStyle/>
          <a:p>
            <a:pPr algn="ctr"/>
            <a:r>
              <a:rPr lang="en-US" dirty="0">
                <a:solidFill>
                  <a:schemeClr val="accent1"/>
                </a:solidFill>
                <a:latin typeface="Gill Sans MT" panose="020B0502020104020203" pitchFamily="34" charset="77"/>
              </a:rPr>
              <a:t>Contextual Conditions:</a:t>
            </a:r>
          </a:p>
          <a:p>
            <a:pPr algn="ctr"/>
            <a:r>
              <a:rPr lang="en-US" sz="800" dirty="0">
                <a:latin typeface="Gill Sans MT" panose="020B0502020104020203" pitchFamily="34" charset="77"/>
              </a:rPr>
              <a:t>Race</a:t>
            </a:r>
          </a:p>
          <a:p>
            <a:pPr algn="ctr"/>
            <a:r>
              <a:rPr lang="en-US" sz="800" dirty="0">
                <a:latin typeface="Gill Sans MT" panose="020B0502020104020203" pitchFamily="34" charset="77"/>
              </a:rPr>
              <a:t>Gender identity </a:t>
            </a:r>
          </a:p>
          <a:p>
            <a:pPr algn="ctr"/>
            <a:r>
              <a:rPr lang="en-US" sz="800" dirty="0">
                <a:latin typeface="Gill Sans MT" panose="020B0502020104020203" pitchFamily="34" charset="77"/>
              </a:rPr>
              <a:t>Sexuality</a:t>
            </a:r>
          </a:p>
          <a:p>
            <a:pPr algn="ctr"/>
            <a:r>
              <a:rPr lang="en-US" sz="800" dirty="0">
                <a:latin typeface="Gill Sans MT" panose="020B0502020104020203" pitchFamily="34" charset="77"/>
              </a:rPr>
              <a:t>Geography</a:t>
            </a:r>
          </a:p>
          <a:p>
            <a:pPr algn="ctr"/>
            <a:r>
              <a:rPr lang="en-US" sz="800" dirty="0">
                <a:solidFill>
                  <a:schemeClr val="tx1"/>
                </a:solidFill>
                <a:latin typeface="Gill Sans MT" panose="020B0502020104020203" pitchFamily="34" charset="77"/>
              </a:rPr>
              <a:t>Law</a:t>
            </a:r>
            <a:endParaRPr dirty="0">
              <a:solidFill>
                <a:schemeClr val="tx1"/>
              </a:solidFill>
              <a:latin typeface="Gill Sans MT" panose="020B0502020104020203" pitchFamily="34" charset="77"/>
            </a:endParaRPr>
          </a:p>
        </p:txBody>
      </p:sp>
      <p:grpSp>
        <p:nvGrpSpPr>
          <p:cNvPr id="44" name="Group 43" descr="Map of conceptual model.">
            <a:extLst>
              <a:ext uri="{FF2B5EF4-FFF2-40B4-BE49-F238E27FC236}">
                <a16:creationId xmlns:a16="http://schemas.microsoft.com/office/drawing/2014/main" id="{1005DAF6-5311-2A45-8269-B0C0893C37C7}"/>
              </a:ext>
            </a:extLst>
          </p:cNvPr>
          <p:cNvGrpSpPr/>
          <p:nvPr/>
        </p:nvGrpSpPr>
        <p:grpSpPr>
          <a:xfrm>
            <a:off x="587619" y="1789134"/>
            <a:ext cx="4341533" cy="2939671"/>
            <a:chOff x="587619" y="1789134"/>
            <a:chExt cx="4341533" cy="2939671"/>
          </a:xfrm>
        </p:grpSpPr>
        <p:cxnSp>
          <p:nvCxnSpPr>
            <p:cNvPr id="45" name="Straight Connector 44" descr="Line connecting Self to Community defensive information practices">
              <a:extLst>
                <a:ext uri="{FF2B5EF4-FFF2-40B4-BE49-F238E27FC236}">
                  <a16:creationId xmlns:a16="http://schemas.microsoft.com/office/drawing/2014/main" id="{9A2F17FE-043F-FC4E-B227-66DE257E0F31}"/>
                </a:ext>
              </a:extLst>
            </p:cNvPr>
            <p:cNvCxnSpPr>
              <a:stCxn id="49" idx="4"/>
              <a:endCxn id="46" idx="0"/>
            </p:cNvCxnSpPr>
            <p:nvPr/>
          </p:nvCxnSpPr>
          <p:spPr>
            <a:xfrm>
              <a:off x="4595197" y="3963155"/>
              <a:ext cx="0" cy="122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Google Shape;137;p26" descr="Circle representing Community defensive information practices">
              <a:extLst>
                <a:ext uri="{FF2B5EF4-FFF2-40B4-BE49-F238E27FC236}">
                  <a16:creationId xmlns:a16="http://schemas.microsoft.com/office/drawing/2014/main" id="{4917DECF-5A66-BD45-B161-4E996AD2452C}"/>
                </a:ext>
              </a:extLst>
            </p:cNvPr>
            <p:cNvSpPr/>
            <p:nvPr/>
          </p:nvSpPr>
          <p:spPr>
            <a:xfrm>
              <a:off x="4261241" y="4086082"/>
              <a:ext cx="667911" cy="642723"/>
            </a:xfrm>
            <a:prstGeom prst="ellipse">
              <a:avLst/>
            </a:prstGeom>
            <a:solidFill>
              <a:schemeClr val="bg1">
                <a:lumMod val="65000"/>
              </a:schemeClr>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bg1">
                    <a:lumMod val="65000"/>
                  </a:schemeClr>
                </a:solidFill>
              </a:endParaRPr>
            </a:p>
          </p:txBody>
        </p:sp>
        <p:cxnSp>
          <p:nvCxnSpPr>
            <p:cNvPr id="48" name="Straight Arrow Connector 47" descr="Arrow connecting Barriers to Community defensive information practices">
              <a:extLst>
                <a:ext uri="{FF2B5EF4-FFF2-40B4-BE49-F238E27FC236}">
                  <a16:creationId xmlns:a16="http://schemas.microsoft.com/office/drawing/2014/main" id="{800D3EC8-7FD8-7047-8DDB-6ECA59A31639}"/>
                </a:ext>
              </a:extLst>
            </p:cNvPr>
            <p:cNvCxnSpPr>
              <a:stCxn id="64" idx="6"/>
              <a:endCxn id="46" idx="2"/>
            </p:cNvCxnSpPr>
            <p:nvPr/>
          </p:nvCxnSpPr>
          <p:spPr>
            <a:xfrm>
              <a:off x="3153514" y="4007793"/>
              <a:ext cx="1107727" cy="3996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Google Shape;137;p26" descr="Circle representing Self defensive information practices">
              <a:extLst>
                <a:ext uri="{FF2B5EF4-FFF2-40B4-BE49-F238E27FC236}">
                  <a16:creationId xmlns:a16="http://schemas.microsoft.com/office/drawing/2014/main" id="{021988F5-635A-EE44-A9E5-8A970FA7E6D5}"/>
                </a:ext>
              </a:extLst>
            </p:cNvPr>
            <p:cNvSpPr/>
            <p:nvPr/>
          </p:nvSpPr>
          <p:spPr>
            <a:xfrm>
              <a:off x="4261241" y="3320432"/>
              <a:ext cx="667911" cy="642723"/>
            </a:xfrm>
            <a:prstGeom prst="ellipse">
              <a:avLst/>
            </a:prstGeom>
            <a:solidFill>
              <a:schemeClr val="tx1"/>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cxnSp>
          <p:nvCxnSpPr>
            <p:cNvPr id="51" name="Straight Arrow Connector 50" descr="Arrow connecting Barriers to Self defensive information practices">
              <a:extLst>
                <a:ext uri="{FF2B5EF4-FFF2-40B4-BE49-F238E27FC236}">
                  <a16:creationId xmlns:a16="http://schemas.microsoft.com/office/drawing/2014/main" id="{C22ED6AE-80FC-7743-836C-0C62D788000E}"/>
                </a:ext>
              </a:extLst>
            </p:cNvPr>
            <p:cNvCxnSpPr>
              <a:stCxn id="64" idx="6"/>
              <a:endCxn id="49" idx="2"/>
            </p:cNvCxnSpPr>
            <p:nvPr/>
          </p:nvCxnSpPr>
          <p:spPr>
            <a:xfrm flipV="1">
              <a:off x="3153514" y="3641794"/>
              <a:ext cx="1107727" cy="3659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descr="Line connecting Self to Community protective information practices">
              <a:extLst>
                <a:ext uri="{FF2B5EF4-FFF2-40B4-BE49-F238E27FC236}">
                  <a16:creationId xmlns:a16="http://schemas.microsoft.com/office/drawing/2014/main" id="{5685E8BE-2EE3-4A43-B481-1F4435B2E462}"/>
                </a:ext>
              </a:extLst>
            </p:cNvPr>
            <p:cNvCxnSpPr>
              <a:stCxn id="56" idx="4"/>
              <a:endCxn id="53" idx="0"/>
            </p:cNvCxnSpPr>
            <p:nvPr/>
          </p:nvCxnSpPr>
          <p:spPr>
            <a:xfrm>
              <a:off x="4595197" y="2431857"/>
              <a:ext cx="0" cy="1229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Google Shape;137;p26" descr="Circle representing Community protective information practices">
              <a:extLst>
                <a:ext uri="{FF2B5EF4-FFF2-40B4-BE49-F238E27FC236}">
                  <a16:creationId xmlns:a16="http://schemas.microsoft.com/office/drawing/2014/main" id="{77066AE6-D470-C14C-869F-3846E1434FB3}"/>
                </a:ext>
              </a:extLst>
            </p:cNvPr>
            <p:cNvSpPr/>
            <p:nvPr/>
          </p:nvSpPr>
          <p:spPr>
            <a:xfrm>
              <a:off x="4261241" y="2554783"/>
              <a:ext cx="667911" cy="642723"/>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cxnSp>
          <p:nvCxnSpPr>
            <p:cNvPr id="55" name="Straight Arrow Connector 54" descr="Arrow connecting Risks to Community protective information practices">
              <a:extLst>
                <a:ext uri="{FF2B5EF4-FFF2-40B4-BE49-F238E27FC236}">
                  <a16:creationId xmlns:a16="http://schemas.microsoft.com/office/drawing/2014/main" id="{7DEA6FC3-C0B8-4444-964B-1AD3D50BFF1F}"/>
                </a:ext>
              </a:extLst>
            </p:cNvPr>
            <p:cNvCxnSpPr>
              <a:stCxn id="68" idx="6"/>
              <a:endCxn id="53" idx="2"/>
            </p:cNvCxnSpPr>
            <p:nvPr/>
          </p:nvCxnSpPr>
          <p:spPr>
            <a:xfrm>
              <a:off x="3153514" y="2454624"/>
              <a:ext cx="1107727" cy="4215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Google Shape;137;p26" descr="Circle representing Self protective information practices">
              <a:extLst>
                <a:ext uri="{FF2B5EF4-FFF2-40B4-BE49-F238E27FC236}">
                  <a16:creationId xmlns:a16="http://schemas.microsoft.com/office/drawing/2014/main" id="{9C85C9DC-0271-B24B-A04F-4F8DD00A76A6}"/>
                </a:ext>
              </a:extLst>
            </p:cNvPr>
            <p:cNvSpPr/>
            <p:nvPr/>
          </p:nvSpPr>
          <p:spPr>
            <a:xfrm>
              <a:off x="4261241" y="1789134"/>
              <a:ext cx="667911" cy="642723"/>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solidFill>
                  <a:schemeClr val="accent4"/>
                </a:solidFill>
              </a:endParaRPr>
            </a:p>
          </p:txBody>
        </p:sp>
        <p:cxnSp>
          <p:nvCxnSpPr>
            <p:cNvPr id="60" name="Straight Arrow Connector 59" descr="Arrow connecting Risks to Self protective information practices">
              <a:extLst>
                <a:ext uri="{FF2B5EF4-FFF2-40B4-BE49-F238E27FC236}">
                  <a16:creationId xmlns:a16="http://schemas.microsoft.com/office/drawing/2014/main" id="{574057A5-7CEF-2B4E-BB72-0D544FCD2DD4}"/>
                </a:ext>
              </a:extLst>
            </p:cNvPr>
            <p:cNvCxnSpPr>
              <a:stCxn id="68" idx="6"/>
              <a:endCxn id="56" idx="2"/>
            </p:cNvCxnSpPr>
            <p:nvPr/>
          </p:nvCxnSpPr>
          <p:spPr>
            <a:xfrm flipV="1">
              <a:off x="3153514" y="2110496"/>
              <a:ext cx="1107727" cy="3441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descr="Double-sided arrow pointing between Risks and Barriers">
              <a:extLst>
                <a:ext uri="{FF2B5EF4-FFF2-40B4-BE49-F238E27FC236}">
                  <a16:creationId xmlns:a16="http://schemas.microsoft.com/office/drawing/2014/main" id="{0CAE2DEF-8C10-F741-B288-2A52123497CE}"/>
                </a:ext>
              </a:extLst>
            </p:cNvPr>
            <p:cNvCxnSpPr/>
            <p:nvPr/>
          </p:nvCxnSpPr>
          <p:spPr>
            <a:xfrm>
              <a:off x="2815534" y="2763144"/>
              <a:ext cx="0" cy="91534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Google Shape;137;p26" descr="Circle representing Barriers">
              <a:extLst>
                <a:ext uri="{FF2B5EF4-FFF2-40B4-BE49-F238E27FC236}">
                  <a16:creationId xmlns:a16="http://schemas.microsoft.com/office/drawing/2014/main" id="{67C36EC9-2651-784D-9454-6E4F43D76F1F}"/>
                </a:ext>
              </a:extLst>
            </p:cNvPr>
            <p:cNvSpPr/>
            <p:nvPr/>
          </p:nvSpPr>
          <p:spPr>
            <a:xfrm>
              <a:off x="2485603" y="3686431"/>
              <a:ext cx="667911" cy="642723"/>
            </a:xfrm>
            <a:prstGeom prst="ellipse">
              <a:avLst/>
            </a:prstGeom>
            <a:solidFill>
              <a:schemeClr val="accent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cxnSp>
          <p:nvCxnSpPr>
            <p:cNvPr id="67" name="Straight Arrow Connector 66" descr="Arrow connecting Contextual Conditions to Barriers">
              <a:extLst>
                <a:ext uri="{FF2B5EF4-FFF2-40B4-BE49-F238E27FC236}">
                  <a16:creationId xmlns:a16="http://schemas.microsoft.com/office/drawing/2014/main" id="{65AADE43-E9FB-CA4F-AE64-263ADD4E3FA5}"/>
                </a:ext>
              </a:extLst>
            </p:cNvPr>
            <p:cNvCxnSpPr>
              <a:stCxn id="72" idx="6"/>
              <a:endCxn id="64" idx="2"/>
            </p:cNvCxnSpPr>
            <p:nvPr/>
          </p:nvCxnSpPr>
          <p:spPr>
            <a:xfrm>
              <a:off x="1255530" y="3202129"/>
              <a:ext cx="1230073" cy="8056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Google Shape;137;p26" descr="Circle representing Risks">
              <a:extLst>
                <a:ext uri="{FF2B5EF4-FFF2-40B4-BE49-F238E27FC236}">
                  <a16:creationId xmlns:a16="http://schemas.microsoft.com/office/drawing/2014/main" id="{90776CDE-B166-2144-BE2D-95D467CD32F2}"/>
                </a:ext>
              </a:extLst>
            </p:cNvPr>
            <p:cNvSpPr/>
            <p:nvPr/>
          </p:nvSpPr>
          <p:spPr>
            <a:xfrm>
              <a:off x="2485603" y="2133262"/>
              <a:ext cx="667911" cy="642723"/>
            </a:xfrm>
            <a:prstGeom prst="ellipse">
              <a:avLst/>
            </a:prstGeom>
            <a:solidFill>
              <a:schemeClr val="accen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dirty="0"/>
            </a:p>
          </p:txBody>
        </p:sp>
        <p:cxnSp>
          <p:nvCxnSpPr>
            <p:cNvPr id="71" name="Straight Arrow Connector 70" descr="Arrow connecting Contextual Conditions to Risks">
              <a:extLst>
                <a:ext uri="{FF2B5EF4-FFF2-40B4-BE49-F238E27FC236}">
                  <a16:creationId xmlns:a16="http://schemas.microsoft.com/office/drawing/2014/main" id="{965522FE-7825-884C-A0C9-65442A6D46B4}"/>
                </a:ext>
              </a:extLst>
            </p:cNvPr>
            <p:cNvCxnSpPr>
              <a:endCxn id="68" idx="2"/>
            </p:cNvCxnSpPr>
            <p:nvPr/>
          </p:nvCxnSpPr>
          <p:spPr>
            <a:xfrm flipV="1">
              <a:off x="1255530" y="2454624"/>
              <a:ext cx="1230073" cy="6938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Google Shape;137;p26" descr="Circle representing Contextual Conditions">
              <a:extLst>
                <a:ext uri="{FF2B5EF4-FFF2-40B4-BE49-F238E27FC236}">
                  <a16:creationId xmlns:a16="http://schemas.microsoft.com/office/drawing/2014/main" id="{49441F3C-8393-8046-946C-9FAA7A07634F}"/>
                </a:ext>
              </a:extLst>
            </p:cNvPr>
            <p:cNvSpPr/>
            <p:nvPr/>
          </p:nvSpPr>
          <p:spPr>
            <a:xfrm>
              <a:off x="587619" y="2880767"/>
              <a:ext cx="667911" cy="642723"/>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dirty="0"/>
            </a:p>
          </p:txBody>
        </p:sp>
      </p:grpSp>
      <p:sp>
        <p:nvSpPr>
          <p:cNvPr id="2" name="Title 1">
            <a:extLst>
              <a:ext uri="{FF2B5EF4-FFF2-40B4-BE49-F238E27FC236}">
                <a16:creationId xmlns:a16="http://schemas.microsoft.com/office/drawing/2014/main" id="{8E4BB15B-58B3-C948-8DC4-A046BD89C7FD}"/>
              </a:ext>
            </a:extLst>
          </p:cNvPr>
          <p:cNvSpPr>
            <a:spLocks noGrp="1"/>
          </p:cNvSpPr>
          <p:nvPr>
            <p:ph type="title"/>
          </p:nvPr>
        </p:nvSpPr>
        <p:spPr/>
        <p:txBody>
          <a:bodyPr>
            <a:normAutofit fontScale="90000"/>
          </a:bodyPr>
          <a:lstStyle/>
          <a:p>
            <a:r>
              <a:rPr lang="en-US" dirty="0"/>
              <a:t>Model applied to Tony’s narrative</a:t>
            </a:r>
          </a:p>
        </p:txBody>
      </p:sp>
    </p:spTree>
    <p:extLst>
      <p:ext uri="{BB962C8B-B14F-4D97-AF65-F5344CB8AC3E}">
        <p14:creationId xmlns:p14="http://schemas.microsoft.com/office/powerpoint/2010/main" val="2531871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184"/>
        <p:cNvGrpSpPr/>
        <p:nvPr/>
      </p:nvGrpSpPr>
      <p:grpSpPr>
        <a:xfrm>
          <a:off x="0" y="0"/>
          <a:ext cx="0" cy="0"/>
          <a:chOff x="0" y="0"/>
          <a:chExt cx="0" cy="0"/>
        </a:xfrm>
      </p:grpSpPr>
      <p:graphicFrame>
        <p:nvGraphicFramePr>
          <p:cNvPr id="188" name="Google Shape;186;p31">
            <a:extLst>
              <a:ext uri="{FF2B5EF4-FFF2-40B4-BE49-F238E27FC236}">
                <a16:creationId xmlns:a16="http://schemas.microsoft.com/office/drawing/2014/main" id="{0ADF088D-BD71-4616-A080-421652FF729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018390"/>
              </p:ext>
            </p:extLst>
          </p:nvPr>
        </p:nvGraphicFramePr>
        <p:xfrm>
          <a:off x="542925" y="1978818"/>
          <a:ext cx="5772150" cy="23308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5" name="Google Shape;185;p31"/>
          <p:cNvSpPr txBox="1">
            <a:spLocks noGrp="1"/>
          </p:cNvSpPr>
          <p:nvPr>
            <p:ph type="title"/>
          </p:nvPr>
        </p:nvSpPr>
        <p:spPr>
          <a:xfrm>
            <a:off x="1255014" y="723519"/>
            <a:ext cx="4347972" cy="891540"/>
          </a:xfrm>
          <a:prstGeom prst="rect">
            <a:avLst/>
          </a:prstGeom>
        </p:spPr>
        <p:txBody>
          <a:bodyPr spcFirstLastPara="1" vert="horz" lIns="182880" tIns="182880" rIns="182880" bIns="182880" rtlCol="0" anchor="ctr" anchorCtr="0">
            <a:normAutofit/>
          </a:bodyPr>
          <a:lstStyle/>
          <a:p>
            <a:pPr defTabSz="914400">
              <a:spcBef>
                <a:spcPct val="0"/>
              </a:spcBef>
            </a:pPr>
            <a:r>
              <a:rPr lang="en-US" sz="1800" spc="200"/>
              <a:t>Implications for LIS Global Education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190"/>
        <p:cNvGrpSpPr/>
        <p:nvPr/>
      </p:nvGrpSpPr>
      <p:grpSpPr>
        <a:xfrm>
          <a:off x="0" y="0"/>
          <a:ext cx="0" cy="0"/>
          <a:chOff x="0" y="0"/>
          <a:chExt cx="0" cy="0"/>
        </a:xfrm>
      </p:grpSpPr>
      <p:pic>
        <p:nvPicPr>
          <p:cNvPr id="3" name="Picture 2">
            <a:extLst>
              <a:ext uri="{FF2B5EF4-FFF2-40B4-BE49-F238E27FC236}">
                <a16:creationId xmlns:a16="http://schemas.microsoft.com/office/drawing/2014/main" id="{5F675AD4-7797-A24B-8B3B-65BAC7C5817C}"/>
              </a:ext>
              <a:ext uri="{C183D7F6-B498-43B3-948B-1728B52AA6E4}">
                <adec:decorative xmlns:adec="http://schemas.microsoft.com/office/drawing/2017/decorative" val="1"/>
              </a:ext>
            </a:extLst>
          </p:cNvPr>
          <p:cNvPicPr>
            <a:picLocks noChangeAspect="1"/>
          </p:cNvPicPr>
          <p:nvPr/>
        </p:nvPicPr>
        <p:blipFill rotWithShape="1">
          <a:blip r:embed="rId3"/>
          <a:srcRect l="19976" r="42691"/>
          <a:stretch/>
        </p:blipFill>
        <p:spPr>
          <a:xfrm>
            <a:off x="361" y="10"/>
            <a:ext cx="3429000" cy="5143490"/>
          </a:xfrm>
          <a:prstGeom prst="rect">
            <a:avLst/>
          </a:prstGeom>
        </p:spPr>
      </p:pic>
      <p:sp>
        <p:nvSpPr>
          <p:cNvPr id="192" name="Google Shape;192;p32"/>
          <p:cNvSpPr txBox="1">
            <a:spLocks noGrp="1"/>
          </p:cNvSpPr>
          <p:nvPr>
            <p:ph type="body" idx="1"/>
          </p:nvPr>
        </p:nvSpPr>
        <p:spPr>
          <a:xfrm>
            <a:off x="3793466" y="732096"/>
            <a:ext cx="2702774" cy="3689862"/>
          </a:xfrm>
          <a:prstGeom prst="rect">
            <a:avLst/>
          </a:prstGeom>
        </p:spPr>
        <p:txBody>
          <a:bodyPr spcFirstLastPara="1" vert="horz" lIns="91440" tIns="45720" rIns="91440" bIns="45720" rtlCol="0" anchor="ctr" anchorCtr="0">
            <a:normAutofit/>
          </a:bodyPr>
          <a:lstStyle/>
          <a:p>
            <a:pPr indent="-228600" defTabSz="914400">
              <a:lnSpc>
                <a:spcPct val="90000"/>
              </a:lnSpc>
              <a:spcBef>
                <a:spcPts val="1000"/>
              </a:spcBef>
              <a:buFont typeface="Arial" panose="020B0604020202020204" pitchFamily="34" charset="0"/>
              <a:buChar char="•"/>
            </a:pPr>
            <a:r>
              <a:rPr lang="en-US" dirty="0"/>
              <a:t>Health librarians serve as </a:t>
            </a:r>
            <a:r>
              <a:rPr lang="en-US" b="1" dirty="0"/>
              <a:t>information</a:t>
            </a:r>
            <a:r>
              <a:rPr lang="en-US" dirty="0"/>
              <a:t> </a:t>
            </a:r>
            <a:r>
              <a:rPr lang="en-US" b="1" dirty="0"/>
              <a:t>intermediaries</a:t>
            </a:r>
            <a:r>
              <a:rPr lang="en-US" dirty="0"/>
              <a:t> between patients &amp; health practitioners</a:t>
            </a:r>
          </a:p>
          <a:p>
            <a:pPr lvl="1" indent="-228600" defTabSz="914400">
              <a:lnSpc>
                <a:spcPct val="90000"/>
              </a:lnSpc>
              <a:spcBef>
                <a:spcPts val="1000"/>
              </a:spcBef>
              <a:buFont typeface="Arial" panose="020B0604020202020204" pitchFamily="34" charset="0"/>
              <a:buChar char="•"/>
            </a:pPr>
            <a:r>
              <a:rPr lang="en-US" dirty="0"/>
              <a:t>Inform medical professionals of </a:t>
            </a:r>
            <a:r>
              <a:rPr lang="en-US" b="1" dirty="0"/>
              <a:t>sociocultural barriers</a:t>
            </a:r>
            <a:r>
              <a:rPr lang="en-US" dirty="0"/>
              <a:t> &amp; </a:t>
            </a:r>
            <a:r>
              <a:rPr lang="en-US" b="1" dirty="0"/>
              <a:t>risks</a:t>
            </a:r>
            <a:r>
              <a:rPr lang="en-US" dirty="0"/>
              <a:t> experienced by communities</a:t>
            </a:r>
          </a:p>
          <a:p>
            <a:pPr indent="-228600" defTabSz="914400">
              <a:lnSpc>
                <a:spcPct val="90000"/>
              </a:lnSpc>
              <a:spcBef>
                <a:spcPts val="1000"/>
              </a:spcBef>
              <a:buFont typeface="Arial" panose="020B0604020202020204" pitchFamily="34" charset="0"/>
              <a:buChar char="•"/>
            </a:pPr>
            <a:r>
              <a:rPr lang="en-US" b="1" dirty="0"/>
              <a:t>Practical learning experiences</a:t>
            </a:r>
            <a:r>
              <a:rPr lang="en-US" dirty="0"/>
              <a:t> based in the community</a:t>
            </a:r>
          </a:p>
          <a:p>
            <a:pPr lvl="1" indent="-228600" defTabSz="914400">
              <a:lnSpc>
                <a:spcPct val="90000"/>
              </a:lnSpc>
              <a:spcBef>
                <a:spcPts val="1000"/>
              </a:spcBef>
              <a:buFont typeface="Arial" panose="020B0604020202020204" pitchFamily="34" charset="0"/>
              <a:buChar char="•"/>
            </a:pPr>
            <a:r>
              <a:rPr lang="en-US" b="1" dirty="0"/>
              <a:t>Nuanced understandings</a:t>
            </a:r>
            <a:r>
              <a:rPr lang="en-US" dirty="0"/>
              <a:t> of their communities </a:t>
            </a:r>
            <a:r>
              <a:rPr lang="en-US" b="1" dirty="0"/>
              <a:t>before working with them professionally</a:t>
            </a:r>
          </a:p>
          <a:p>
            <a:pPr marL="0" indent="-228600" defTabSz="914400">
              <a:lnSpc>
                <a:spcPct val="90000"/>
              </a:lnSpc>
              <a:spcBef>
                <a:spcPts val="1000"/>
              </a:spcBef>
              <a:spcAft>
                <a:spcPts val="1200"/>
              </a:spcAft>
              <a:buFont typeface="Arial" panose="020B0604020202020204" pitchFamily="34" charset="0"/>
              <a:buChar char="•"/>
            </a:pPr>
            <a:endParaRPr lang="en-US" dirty="0"/>
          </a:p>
        </p:txBody>
      </p:sp>
      <p:sp>
        <p:nvSpPr>
          <p:cNvPr id="191" name="Google Shape;191;p32"/>
          <p:cNvSpPr txBox="1">
            <a:spLocks noGrp="1"/>
          </p:cNvSpPr>
          <p:nvPr>
            <p:ph type="title"/>
          </p:nvPr>
        </p:nvSpPr>
        <p:spPr>
          <a:xfrm>
            <a:off x="452628" y="2131128"/>
            <a:ext cx="2524105" cy="881244"/>
          </a:xfrm>
          <a:prstGeom prst="rect">
            <a:avLst/>
          </a:prstGeom>
          <a:solidFill>
            <a:schemeClr val="bg1">
              <a:alpha val="80000"/>
            </a:schemeClr>
          </a:solidFill>
          <a:ln>
            <a:solidFill>
              <a:schemeClr val="tx1">
                <a:lumMod val="75000"/>
                <a:lumOff val="25000"/>
              </a:schemeClr>
            </a:solidFill>
          </a:ln>
        </p:spPr>
        <p:txBody>
          <a:bodyPr spcFirstLastPara="1" vert="horz" lIns="182880" tIns="182880" rIns="182880" bIns="182880" rtlCol="0" anchor="ctr" anchorCtr="0">
            <a:normAutofit/>
          </a:bodyPr>
          <a:lstStyle/>
          <a:p>
            <a:pPr defTabSz="914400">
              <a:spcBef>
                <a:spcPct val="0"/>
              </a:spcBef>
            </a:pPr>
            <a:r>
              <a:rPr lang="en-US" sz="1200" spc="200">
                <a:solidFill>
                  <a:schemeClr val="tx1">
                    <a:lumMod val="85000"/>
                    <a:lumOff val="15000"/>
                  </a:schemeClr>
                </a:solidFill>
              </a:rPr>
              <a:t>Implications for Health Librarianship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196"/>
        <p:cNvGrpSpPr/>
        <p:nvPr/>
      </p:nvGrpSpPr>
      <p:grpSpPr>
        <a:xfrm>
          <a:off x="0" y="0"/>
          <a:ext cx="0" cy="0"/>
          <a:chOff x="0" y="0"/>
          <a:chExt cx="0" cy="0"/>
        </a:xfrm>
      </p:grpSpPr>
      <p:pic>
        <p:nvPicPr>
          <p:cNvPr id="3" name="Picture 2">
            <a:extLst>
              <a:ext uri="{FF2B5EF4-FFF2-40B4-BE49-F238E27FC236}">
                <a16:creationId xmlns:a16="http://schemas.microsoft.com/office/drawing/2014/main" id="{ED9F6A5A-59C2-A648-AA5A-F7F61749E045}"/>
              </a:ext>
              <a:ext uri="{C183D7F6-B498-43B3-948B-1728B52AA6E4}">
                <adec:decorative xmlns:adec="http://schemas.microsoft.com/office/drawing/2017/decorative" val="1"/>
              </a:ext>
            </a:extLst>
          </p:cNvPr>
          <p:cNvPicPr>
            <a:picLocks noChangeAspect="1"/>
          </p:cNvPicPr>
          <p:nvPr/>
        </p:nvPicPr>
        <p:blipFill rotWithShape="1">
          <a:blip r:embed="rId3"/>
          <a:srcRect l="7817" r="8851" b="2"/>
          <a:stretch/>
        </p:blipFill>
        <p:spPr>
          <a:xfrm>
            <a:off x="361" y="10"/>
            <a:ext cx="3429000" cy="5143490"/>
          </a:xfrm>
          <a:prstGeom prst="rect">
            <a:avLst/>
          </a:prstGeom>
        </p:spPr>
      </p:pic>
      <p:sp>
        <p:nvSpPr>
          <p:cNvPr id="198" name="Google Shape;198;p33"/>
          <p:cNvSpPr txBox="1">
            <a:spLocks noGrp="1"/>
          </p:cNvSpPr>
          <p:nvPr>
            <p:ph type="body" idx="1"/>
          </p:nvPr>
        </p:nvSpPr>
        <p:spPr>
          <a:xfrm>
            <a:off x="3793466" y="732096"/>
            <a:ext cx="2702774" cy="3689862"/>
          </a:xfrm>
          <a:prstGeom prst="rect">
            <a:avLst/>
          </a:prstGeom>
        </p:spPr>
        <p:txBody>
          <a:bodyPr spcFirstLastPara="1" vert="horz" lIns="91440" tIns="45720" rIns="91440" bIns="45720" rtlCol="0" anchor="ctr" anchorCtr="0">
            <a:normAutofit/>
          </a:bodyPr>
          <a:lstStyle/>
          <a:p>
            <a:pPr indent="-228600" defTabSz="914400">
              <a:spcBef>
                <a:spcPts val="1000"/>
              </a:spcBef>
              <a:buFont typeface="Arial" panose="020B0604020202020204" pitchFamily="34" charset="0"/>
              <a:buChar char="•"/>
            </a:pPr>
            <a:r>
              <a:rPr lang="en-US" b="1" dirty="0"/>
              <a:t>Focus groups </a:t>
            </a:r>
            <a:r>
              <a:rPr lang="en-US" dirty="0"/>
              <a:t>with SC LGBTQ+ leaders’ community members</a:t>
            </a:r>
          </a:p>
          <a:p>
            <a:pPr indent="-228600" defTabSz="914400">
              <a:spcBef>
                <a:spcPts val="1000"/>
              </a:spcBef>
              <a:buFont typeface="Arial" panose="020B0604020202020204" pitchFamily="34" charset="0"/>
              <a:buChar char="•"/>
            </a:pPr>
            <a:r>
              <a:rPr lang="en-US" dirty="0"/>
              <a:t>Recruit </a:t>
            </a:r>
            <a:r>
              <a:rPr lang="en-US" b="1" dirty="0"/>
              <a:t>underrepresented participants </a:t>
            </a:r>
            <a:r>
              <a:rPr lang="en-US" dirty="0"/>
              <a:t>in current sample</a:t>
            </a:r>
          </a:p>
          <a:p>
            <a:pPr indent="-228600" defTabSz="914400">
              <a:spcBef>
                <a:spcPts val="1000"/>
              </a:spcBef>
              <a:buFont typeface="Arial" panose="020B0604020202020204" pitchFamily="34" charset="0"/>
              <a:buChar char="•"/>
            </a:pPr>
            <a:r>
              <a:rPr lang="en-US" dirty="0"/>
              <a:t>Interviews with </a:t>
            </a:r>
            <a:r>
              <a:rPr lang="en-US" b="1" dirty="0"/>
              <a:t>health &amp; medical librarians</a:t>
            </a:r>
            <a:r>
              <a:rPr lang="en-US" dirty="0"/>
              <a:t>, </a:t>
            </a:r>
            <a:r>
              <a:rPr lang="en-US" b="1" dirty="0"/>
              <a:t>medical practitioners</a:t>
            </a:r>
          </a:p>
        </p:txBody>
      </p:sp>
      <p:sp>
        <p:nvSpPr>
          <p:cNvPr id="197" name="Google Shape;197;p33"/>
          <p:cNvSpPr txBox="1">
            <a:spLocks noGrp="1"/>
          </p:cNvSpPr>
          <p:nvPr>
            <p:ph type="title"/>
          </p:nvPr>
        </p:nvSpPr>
        <p:spPr>
          <a:xfrm>
            <a:off x="452628" y="2131128"/>
            <a:ext cx="2524105" cy="881244"/>
          </a:xfrm>
          <a:prstGeom prst="rect">
            <a:avLst/>
          </a:prstGeom>
          <a:solidFill>
            <a:schemeClr val="tx1">
              <a:alpha val="60000"/>
            </a:schemeClr>
          </a:solidFill>
          <a:ln>
            <a:solidFill>
              <a:schemeClr val="bg1"/>
            </a:solidFill>
          </a:ln>
        </p:spPr>
        <p:txBody>
          <a:bodyPr spcFirstLastPara="1" vert="horz" lIns="182880" tIns="182880" rIns="182880" bIns="182880" rtlCol="0" anchor="ctr" anchorCtr="0">
            <a:normAutofit/>
          </a:bodyPr>
          <a:lstStyle/>
          <a:p>
            <a:pPr defTabSz="914400">
              <a:spcBef>
                <a:spcPct val="0"/>
              </a:spcBef>
            </a:pPr>
            <a:r>
              <a:rPr lang="en-US" sz="1600" spc="200">
                <a:solidFill>
                  <a:schemeClr val="bg1"/>
                </a:solidFill>
              </a:rPr>
              <a:t>Future Directions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shade val="100000"/>
                <a:satMod val="185000"/>
                <a:lumMod val="120000"/>
              </a:schemeClr>
            </a:gs>
            <a:gs pos="100000">
              <a:schemeClr val="bg1">
                <a:tint val="96000"/>
                <a:shade val="95000"/>
                <a:satMod val="215000"/>
                <a:lumMod val="80000"/>
              </a:schemeClr>
            </a:gs>
          </a:gsLst>
          <a:path path="circle">
            <a:fillToRect l="50000" t="55000" r="125000" b="100000"/>
          </a:path>
        </a:gradFill>
        <a:effectLst/>
      </p:bgPr>
    </p:bg>
    <p:spTree>
      <p:nvGrpSpPr>
        <p:cNvPr id="1" name="Shape 202"/>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61C9F4F8-1CA1-4169-A513-5E15F4D91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5CAB9AE-D125-F14E-9234-8F632734A3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87144" y="4763574"/>
            <a:ext cx="1011503" cy="274320"/>
          </a:xfrm>
          <a:prstGeom prst="rect">
            <a:avLst/>
          </a:prstGeom>
        </p:spPr>
      </p:pic>
      <p:pic>
        <p:nvPicPr>
          <p:cNvPr id="5" name="Picture 4">
            <a:extLst>
              <a:ext uri="{FF2B5EF4-FFF2-40B4-BE49-F238E27FC236}">
                <a16:creationId xmlns:a16="http://schemas.microsoft.com/office/drawing/2014/main" id="{95DA30B5-B1A7-4542-86DD-9E699162C94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690343" y="4651461"/>
            <a:ext cx="1096801" cy="498546"/>
          </a:xfrm>
          <a:prstGeom prst="rect">
            <a:avLst/>
          </a:prstGeom>
        </p:spPr>
      </p:pic>
      <p:sp>
        <p:nvSpPr>
          <p:cNvPr id="204" name="Google Shape;204;p34"/>
          <p:cNvSpPr txBox="1">
            <a:spLocks noGrp="1"/>
          </p:cNvSpPr>
          <p:nvPr>
            <p:ph type="subTitle" idx="1"/>
          </p:nvPr>
        </p:nvSpPr>
        <p:spPr>
          <a:xfrm>
            <a:off x="1516046" y="3264408"/>
            <a:ext cx="3825907" cy="929920"/>
          </a:xfrm>
          <a:prstGeom prst="rect">
            <a:avLst/>
          </a:prstGeom>
        </p:spPr>
        <p:txBody>
          <a:bodyPr spcFirstLastPara="1" lIns="68569" tIns="68569" rIns="68569" bIns="68569" anchorCtr="0">
            <a:normAutofit/>
          </a:bodyPr>
          <a:lstStyle/>
          <a:p>
            <a:pPr marL="0" indent="0"/>
            <a:r>
              <a:rPr lang="en" sz="1700" dirty="0"/>
              <a:t>For more project info:</a:t>
            </a:r>
          </a:p>
          <a:p>
            <a:pPr marL="0" indent="0"/>
            <a:r>
              <a:rPr lang="en" sz="1700" u="sng" dirty="0">
                <a:highlight>
                  <a:srgbClr val="FFFF00"/>
                </a:highlight>
              </a:rPr>
              <a:t>http://bit.ly/hiplgbtq</a:t>
            </a:r>
            <a:r>
              <a:rPr lang="en" sz="1700" dirty="0">
                <a:highlight>
                  <a:srgbClr val="FFFF00"/>
                </a:highlight>
              </a:rPr>
              <a:t> </a:t>
            </a:r>
            <a:endParaRPr sz="1700" dirty="0">
              <a:highlight>
                <a:srgbClr val="FFFF00"/>
              </a:highlight>
            </a:endParaRPr>
          </a:p>
        </p:txBody>
      </p:sp>
      <p:sp>
        <p:nvSpPr>
          <p:cNvPr id="203" name="Google Shape;203;p34"/>
          <p:cNvSpPr txBox="1">
            <a:spLocks noGrp="1"/>
          </p:cNvSpPr>
          <p:nvPr>
            <p:ph type="ctrTitle"/>
          </p:nvPr>
        </p:nvSpPr>
        <p:spPr>
          <a:xfrm>
            <a:off x="900112" y="1790058"/>
            <a:ext cx="5057775" cy="1234440"/>
          </a:xfrm>
          <a:prstGeom prst="rect">
            <a:avLst/>
          </a:prstGeom>
          <a:solidFill>
            <a:schemeClr val="tx1"/>
          </a:solidFill>
          <a:ln w="190500" cmpd="thinThick">
            <a:solidFill>
              <a:schemeClr val="tx1"/>
            </a:solidFill>
          </a:ln>
        </p:spPr>
        <p:txBody>
          <a:bodyPr spcFirstLastPara="1" lIns="68569" tIns="68569" rIns="68569" bIns="68569" anchorCtr="0">
            <a:normAutofit/>
          </a:bodyPr>
          <a:lstStyle/>
          <a:p>
            <a:r>
              <a:rPr lang="en-US" dirty="0">
                <a:solidFill>
                  <a:schemeClr val="bg1"/>
                </a:solidFill>
              </a:rPr>
              <a:t>Thank you!</a:t>
            </a:r>
          </a:p>
          <a:p>
            <a:r>
              <a:rPr lang="en-US" i="1" dirty="0">
                <a:solidFill>
                  <a:schemeClr val="bg1"/>
                </a:solidFill>
              </a:rPr>
              <a:t>Questions?</a:t>
            </a:r>
          </a:p>
        </p:txBody>
      </p:sp>
    </p:spTree>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8"/>
        <p:cNvGrpSpPr/>
        <p:nvPr/>
      </p:nvGrpSpPr>
      <p:grpSpPr>
        <a:xfrm>
          <a:off x="0" y="0"/>
          <a:ext cx="0" cy="0"/>
          <a:chOff x="0" y="0"/>
          <a:chExt cx="0" cy="0"/>
        </a:xfrm>
      </p:grpSpPr>
      <p:sp>
        <p:nvSpPr>
          <p:cNvPr id="87" name="Rectangle 86">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2945" y="936117"/>
            <a:ext cx="5452110" cy="3271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503" y="795528"/>
            <a:ext cx="5662993" cy="355244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Google Shape;210;p35"/>
          <p:cNvSpPr txBox="1">
            <a:spLocks noGrp="1"/>
          </p:cNvSpPr>
          <p:nvPr>
            <p:ph type="body" idx="1"/>
          </p:nvPr>
        </p:nvSpPr>
        <p:spPr>
          <a:xfrm>
            <a:off x="959659" y="1718446"/>
            <a:ext cx="4938476" cy="2159442"/>
          </a:xfrm>
          <a:prstGeom prst="rect">
            <a:avLst/>
          </a:prstGeom>
        </p:spPr>
        <p:txBody>
          <a:bodyPr spcFirstLastPara="1" vert="horz" lIns="91440" tIns="45720" rIns="91440" bIns="45720" rtlCol="0" anchorCtr="0">
            <a:noAutofit/>
          </a:bodyPr>
          <a:lstStyle/>
          <a:p>
            <a:pPr marL="0" indent="0" algn="just" defTabSz="914400">
              <a:spcAft>
                <a:spcPts val="600"/>
              </a:spcAft>
              <a:buNone/>
            </a:pPr>
            <a:r>
              <a:rPr lang="en-US" sz="1200" dirty="0">
                <a:solidFill>
                  <a:schemeClr val="tx1"/>
                </a:solidFill>
              </a:rPr>
              <a:t>Adler, M. (2017). Cruising the library: Perversities in the organization of knowledge. New York, NY: Fordham University Press</a:t>
            </a:r>
          </a:p>
          <a:p>
            <a:pPr marL="0" indent="0" algn="just" defTabSz="914400">
              <a:spcAft>
                <a:spcPts val="600"/>
              </a:spcAft>
              <a:buNone/>
            </a:pPr>
            <a:r>
              <a:rPr lang="en-US" sz="1200" dirty="0">
                <a:solidFill>
                  <a:schemeClr val="tx1"/>
                </a:solidFill>
              </a:rPr>
              <a:t>Cooke, N. A. (2018). Creating Mirrors and Doors in the Curriculum: Diversifying and Re-Envisioning the MLS. In Re-envisioning the MLS: Perspectives on the Future of Library and Information Science Education (pp. 27-48). Emerald Publishing Limited.</a:t>
            </a:r>
          </a:p>
          <a:p>
            <a:pPr marL="0" indent="0" algn="just" defTabSz="914400">
              <a:spcAft>
                <a:spcPts val="600"/>
              </a:spcAft>
              <a:buNone/>
            </a:pPr>
            <a:r>
              <a:rPr lang="en-US" sz="1200" dirty="0">
                <a:solidFill>
                  <a:schemeClr val="tx1"/>
                </a:solidFill>
              </a:rPr>
              <a:t>Greyson, D. (2013). Information world mapping: A participatory, visual, elicitation activity for information practice interviews. Proceedings of the American Society for Information Science and Technology, 50(1), 1-4.</a:t>
            </a:r>
          </a:p>
          <a:p>
            <a:pPr marL="0" indent="0" algn="just" defTabSz="914400">
              <a:spcAft>
                <a:spcPts val="600"/>
              </a:spcAft>
              <a:buNone/>
            </a:pPr>
            <a:r>
              <a:rPr lang="en-US" sz="1200" dirty="0">
                <a:solidFill>
                  <a:schemeClr val="tx1"/>
                </a:solidFill>
              </a:rPr>
              <a:t>Hillary G. A. (1995). Definitions of community: Areas of agreement. Rural Sociology, 20, 111-123.</a:t>
            </a:r>
          </a:p>
        </p:txBody>
      </p:sp>
      <p:sp>
        <p:nvSpPr>
          <p:cNvPr id="209" name="Google Shape;209;p35"/>
          <p:cNvSpPr txBox="1">
            <a:spLocks noGrp="1"/>
          </p:cNvSpPr>
          <p:nvPr>
            <p:ph type="title"/>
          </p:nvPr>
        </p:nvSpPr>
        <p:spPr>
          <a:xfrm>
            <a:off x="1255014" y="350563"/>
            <a:ext cx="4347972" cy="891540"/>
          </a:xfrm>
          <a:prstGeom prst="rect">
            <a:avLst/>
          </a:prstGeom>
          <a:solidFill>
            <a:srgbClr val="FFFFFF"/>
          </a:solidFill>
        </p:spPr>
        <p:txBody>
          <a:bodyPr spcFirstLastPara="1" vert="horz" lIns="182880" tIns="182880" rIns="182880" bIns="182880" rtlCol="0" anchor="ctr" anchorCtr="0">
            <a:normAutofit/>
          </a:bodyPr>
          <a:lstStyle/>
          <a:p>
            <a:pPr defTabSz="914400">
              <a:spcBef>
                <a:spcPct val="0"/>
              </a:spcBef>
            </a:pPr>
            <a:r>
              <a:rPr lang="en-US" sz="2800" kern="1200" cap="all" spc="200" baseline="0" dirty="0">
                <a:solidFill>
                  <a:srgbClr val="262626"/>
                </a:solidFill>
                <a:latin typeface="+mj-lt"/>
                <a:ea typeface="+mj-ea"/>
                <a:cs typeface="+mj-cs"/>
              </a:rPr>
              <a:t>References (1)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59"/>
        <p:cNvGrpSpPr/>
        <p:nvPr/>
      </p:nvGrpSpPr>
      <p:grpSpPr>
        <a:xfrm>
          <a:off x="0" y="0"/>
          <a:ext cx="0" cy="0"/>
          <a:chOff x="0" y="0"/>
          <a:chExt cx="0" cy="0"/>
        </a:xfrm>
      </p:grpSpPr>
      <p:pic>
        <p:nvPicPr>
          <p:cNvPr id="3" name="Picture 2">
            <a:extLst>
              <a:ext uri="{FF2B5EF4-FFF2-40B4-BE49-F238E27FC236}">
                <a16:creationId xmlns:a16="http://schemas.microsoft.com/office/drawing/2014/main" id="{EC53BC66-4A75-994D-8DF7-BB24115C27F5}"/>
              </a:ext>
              <a:ext uri="{C183D7F6-B498-43B3-948B-1728B52AA6E4}">
                <adec:decorative xmlns:adec="http://schemas.microsoft.com/office/drawing/2017/decorative" val="1"/>
              </a:ext>
            </a:extLst>
          </p:cNvPr>
          <p:cNvPicPr>
            <a:picLocks noChangeAspect="1"/>
          </p:cNvPicPr>
          <p:nvPr/>
        </p:nvPicPr>
        <p:blipFill rotWithShape="1">
          <a:blip r:embed="rId3"/>
          <a:srcRect l="21656" r="11679" b="2"/>
          <a:stretch/>
        </p:blipFill>
        <p:spPr>
          <a:xfrm>
            <a:off x="361" y="10"/>
            <a:ext cx="3429000" cy="5143490"/>
          </a:xfrm>
          <a:prstGeom prst="rect">
            <a:avLst/>
          </a:prstGeom>
        </p:spPr>
      </p:pic>
      <p:sp>
        <p:nvSpPr>
          <p:cNvPr id="74" name="Google Shape;61;p14"/>
          <p:cNvSpPr txBox="1">
            <a:spLocks noGrp="1"/>
          </p:cNvSpPr>
          <p:nvPr>
            <p:ph idx="1"/>
          </p:nvPr>
        </p:nvSpPr>
        <p:spPr>
          <a:xfrm>
            <a:off x="3793466" y="732096"/>
            <a:ext cx="2702774" cy="3689862"/>
          </a:xfrm>
          <a:prstGeom prst="rect">
            <a:avLst/>
          </a:prstGeom>
        </p:spPr>
        <p:txBody>
          <a:bodyPr spcFirstLastPara="1" vert="horz" lIns="91440" tIns="45720" rIns="91440" bIns="45720" rtlCol="0" anchor="ctr" anchorCtr="0">
            <a:normAutofit/>
          </a:bodyPr>
          <a:lstStyle/>
          <a:p>
            <a:pPr marL="285750" indent="-285750" defTabSz="914400">
              <a:spcBef>
                <a:spcPts val="1000"/>
              </a:spcBef>
            </a:pPr>
            <a:r>
              <a:rPr lang="en-US" sz="1700" dirty="0"/>
              <a:t>LGBTQ+ populations face significant </a:t>
            </a:r>
            <a:r>
              <a:rPr lang="en-US" sz="1700" b="1" dirty="0"/>
              <a:t>health challenges </a:t>
            </a:r>
            <a:r>
              <a:rPr lang="en-US" sz="1700" i="1" dirty="0"/>
              <a:t>(</a:t>
            </a:r>
            <a:r>
              <a:rPr lang="en-US" sz="1700" i="1" u="sng" dirty="0">
                <a:hlinkClick r:id="rId4"/>
              </a:rPr>
              <a:t>HealthyPeople, 2019</a:t>
            </a:r>
            <a:r>
              <a:rPr lang="en-US" sz="1700" i="1" dirty="0"/>
              <a:t>)</a:t>
            </a:r>
          </a:p>
          <a:p>
            <a:pPr marL="285750" indent="-285750" defTabSz="914400">
              <a:spcBef>
                <a:spcPts val="1000"/>
              </a:spcBef>
            </a:pPr>
            <a:r>
              <a:rPr lang="en-US" sz="1700" dirty="0"/>
              <a:t>Challenges exacerbated in </a:t>
            </a:r>
            <a:r>
              <a:rPr lang="en-US" sz="1700" b="1" dirty="0"/>
              <a:t>South </a:t>
            </a:r>
            <a:r>
              <a:rPr lang="en-US" sz="1700" i="1" dirty="0"/>
              <a:t>(Matthews &amp; Lee, 2014;  Williams Institute, 2019)</a:t>
            </a:r>
          </a:p>
          <a:p>
            <a:pPr marL="285750" indent="-285750" defTabSz="914400">
              <a:spcBef>
                <a:spcPts val="1000"/>
              </a:spcBef>
            </a:pPr>
            <a:r>
              <a:rPr lang="en-US" sz="1700" b="1" dirty="0"/>
              <a:t>Informational barriers </a:t>
            </a:r>
            <a:r>
              <a:rPr lang="en-US" sz="1700" i="1" dirty="0"/>
              <a:t>(Morris &amp; Hawkins, 2016; Romanelli &amp; Hudson, 2017)</a:t>
            </a:r>
          </a:p>
        </p:txBody>
      </p:sp>
      <p:sp>
        <p:nvSpPr>
          <p:cNvPr id="60" name="Google Shape;60;p14"/>
          <p:cNvSpPr txBox="1">
            <a:spLocks noGrp="1"/>
          </p:cNvSpPr>
          <p:nvPr>
            <p:ph type="title"/>
          </p:nvPr>
        </p:nvSpPr>
        <p:spPr>
          <a:xfrm>
            <a:off x="452628" y="2131128"/>
            <a:ext cx="2524105" cy="881244"/>
          </a:xfrm>
          <a:prstGeom prst="rect">
            <a:avLst/>
          </a:prstGeom>
          <a:solidFill>
            <a:schemeClr val="tx1">
              <a:alpha val="60000"/>
            </a:schemeClr>
          </a:solidFill>
          <a:ln>
            <a:solidFill>
              <a:schemeClr val="bg1"/>
            </a:solidFill>
          </a:ln>
        </p:spPr>
        <p:txBody>
          <a:bodyPr spcFirstLastPara="1" vert="horz" lIns="182880" tIns="182880" rIns="182880" bIns="182880" rtlCol="0" anchorCtr="0">
            <a:normAutofit/>
          </a:bodyPr>
          <a:lstStyle/>
          <a:p>
            <a:pPr defTabSz="914400">
              <a:spcBef>
                <a:spcPct val="0"/>
              </a:spcBef>
            </a:pPr>
            <a:r>
              <a:rPr lang="en-US" sz="1600" kern="1200" cap="all" spc="200" baseline="0">
                <a:solidFill>
                  <a:schemeClr val="bg1"/>
                </a:solidFill>
                <a:latin typeface="+mj-lt"/>
                <a:ea typeface="+mj-ea"/>
                <a:cs typeface="+mj-cs"/>
              </a:rPr>
              <a:t>Background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8"/>
        <p:cNvGrpSpPr/>
        <p:nvPr/>
      </p:nvGrpSpPr>
      <p:grpSpPr>
        <a:xfrm>
          <a:off x="0" y="0"/>
          <a:ext cx="0" cy="0"/>
          <a:chOff x="0" y="0"/>
          <a:chExt cx="0" cy="0"/>
        </a:xfrm>
      </p:grpSpPr>
      <p:sp>
        <p:nvSpPr>
          <p:cNvPr id="87" name="Rectangle 86">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2945" y="936117"/>
            <a:ext cx="5452110" cy="3271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503" y="795528"/>
            <a:ext cx="5662993" cy="355244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Google Shape;210;p35"/>
          <p:cNvSpPr txBox="1">
            <a:spLocks noGrp="1"/>
          </p:cNvSpPr>
          <p:nvPr>
            <p:ph type="body" idx="1"/>
          </p:nvPr>
        </p:nvSpPr>
        <p:spPr>
          <a:xfrm>
            <a:off x="959659" y="1718446"/>
            <a:ext cx="4938476" cy="2159442"/>
          </a:xfrm>
          <a:prstGeom prst="rect">
            <a:avLst/>
          </a:prstGeom>
        </p:spPr>
        <p:txBody>
          <a:bodyPr spcFirstLastPara="1" vert="horz" lIns="91440" tIns="45720" rIns="91440" bIns="45720" rtlCol="0" anchorCtr="0">
            <a:noAutofit/>
          </a:bodyPr>
          <a:lstStyle/>
          <a:p>
            <a:pPr marL="0" indent="0" algn="just" defTabSz="914400">
              <a:spcAft>
                <a:spcPts val="600"/>
              </a:spcAft>
              <a:buNone/>
            </a:pPr>
            <a:r>
              <a:rPr lang="en-US" sz="1200" dirty="0">
                <a:solidFill>
                  <a:schemeClr val="tx1"/>
                </a:solidFill>
              </a:rPr>
              <a:t>Hoffman, N. D., Freeman, K., &amp; Swann, S. (2009). Healthcare Preferences of Lesbian, Gay, Bisexual, Transgender and Questioning  Youth. Journal of Adolescent Health, 45(3), 222–229.</a:t>
            </a:r>
          </a:p>
          <a:p>
            <a:pPr marL="0" indent="0" algn="just" defTabSz="914400">
              <a:spcAft>
                <a:spcPts val="600"/>
              </a:spcAft>
              <a:buNone/>
            </a:pPr>
            <a:r>
              <a:rPr lang="en-US" sz="1200" dirty="0">
                <a:solidFill>
                  <a:schemeClr val="tx1"/>
                </a:solidFill>
              </a:rPr>
              <a:t>Irvin, V. (2016). Gazing the diversity stance in North America: Bringing practitioner inquiry into the LIS classroom. Journal of Education for Library and Information Science, 57(2), 151-160.</a:t>
            </a:r>
          </a:p>
          <a:p>
            <a:pPr marL="0" indent="0" algn="just" defTabSz="914400">
              <a:spcAft>
                <a:spcPts val="600"/>
              </a:spcAft>
              <a:buNone/>
            </a:pPr>
            <a:r>
              <a:rPr lang="en-US" sz="1200" dirty="0">
                <a:solidFill>
                  <a:schemeClr val="tx1"/>
                </a:solidFill>
              </a:rPr>
              <a:t>Jaeger, P. T., </a:t>
            </a:r>
            <a:r>
              <a:rPr lang="en-US" sz="1200" dirty="0" err="1">
                <a:solidFill>
                  <a:schemeClr val="tx1"/>
                </a:solidFill>
              </a:rPr>
              <a:t>Bertot</a:t>
            </a:r>
            <a:r>
              <a:rPr lang="en-US" sz="1200" dirty="0">
                <a:solidFill>
                  <a:schemeClr val="tx1"/>
                </a:solidFill>
              </a:rPr>
              <a:t>, J. C., &amp; Franklin, R. E. (2010). Diversity, inclusion, and underrepresented populations in LIS research. The Library Quarterly, 80(2), 175-181.</a:t>
            </a:r>
          </a:p>
          <a:p>
            <a:pPr marL="0" indent="0" algn="just" defTabSz="914400">
              <a:spcAft>
                <a:spcPts val="600"/>
              </a:spcAft>
              <a:buNone/>
            </a:pPr>
            <a:r>
              <a:rPr lang="en-US" sz="1200" dirty="0">
                <a:solidFill>
                  <a:schemeClr val="tx1"/>
                </a:solidFill>
              </a:rPr>
              <a:t>Klein, E. W., &amp; </a:t>
            </a:r>
            <a:r>
              <a:rPr lang="en-US" sz="1200" dirty="0" err="1">
                <a:solidFill>
                  <a:schemeClr val="tx1"/>
                </a:solidFill>
              </a:rPr>
              <a:t>Nakhai</a:t>
            </a:r>
            <a:r>
              <a:rPr lang="en-US" sz="1200" dirty="0">
                <a:solidFill>
                  <a:schemeClr val="tx1"/>
                </a:solidFill>
              </a:rPr>
              <a:t>, M. (2016). Caring for LGBTQ patients: Methods for improving physician cultural competence. The International Journal of Psychiatry in Medicine, 51(4), 315-324.</a:t>
            </a:r>
          </a:p>
        </p:txBody>
      </p:sp>
      <p:sp>
        <p:nvSpPr>
          <p:cNvPr id="209" name="Google Shape;209;p35"/>
          <p:cNvSpPr txBox="1">
            <a:spLocks noGrp="1"/>
          </p:cNvSpPr>
          <p:nvPr>
            <p:ph type="title"/>
          </p:nvPr>
        </p:nvSpPr>
        <p:spPr>
          <a:xfrm>
            <a:off x="1255014" y="350563"/>
            <a:ext cx="4347972" cy="891540"/>
          </a:xfrm>
          <a:prstGeom prst="rect">
            <a:avLst/>
          </a:prstGeom>
          <a:solidFill>
            <a:srgbClr val="FFFFFF"/>
          </a:solidFill>
        </p:spPr>
        <p:txBody>
          <a:bodyPr spcFirstLastPara="1" vert="horz" lIns="182880" tIns="182880" rIns="182880" bIns="182880" rtlCol="0" anchor="ctr" anchorCtr="0">
            <a:normAutofit/>
          </a:bodyPr>
          <a:lstStyle/>
          <a:p>
            <a:pPr defTabSz="914400">
              <a:spcBef>
                <a:spcPct val="0"/>
              </a:spcBef>
            </a:pPr>
            <a:r>
              <a:rPr lang="en-US" sz="2800" kern="1200" cap="all" spc="200" baseline="0" dirty="0">
                <a:solidFill>
                  <a:srgbClr val="262626"/>
                </a:solidFill>
                <a:latin typeface="+mj-lt"/>
                <a:ea typeface="+mj-ea"/>
                <a:cs typeface="+mj-cs"/>
              </a:rPr>
              <a:t>References (2)</a:t>
            </a:r>
          </a:p>
        </p:txBody>
      </p:sp>
    </p:spTree>
    <p:extLst>
      <p:ext uri="{BB962C8B-B14F-4D97-AF65-F5344CB8AC3E}">
        <p14:creationId xmlns:p14="http://schemas.microsoft.com/office/powerpoint/2010/main" val="1308779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8"/>
        <p:cNvGrpSpPr/>
        <p:nvPr/>
      </p:nvGrpSpPr>
      <p:grpSpPr>
        <a:xfrm>
          <a:off x="0" y="0"/>
          <a:ext cx="0" cy="0"/>
          <a:chOff x="0" y="0"/>
          <a:chExt cx="0" cy="0"/>
        </a:xfrm>
      </p:grpSpPr>
      <p:sp>
        <p:nvSpPr>
          <p:cNvPr id="87" name="Rectangle 86">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2945" y="936117"/>
            <a:ext cx="5452110" cy="3271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503" y="795528"/>
            <a:ext cx="5662993" cy="355244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Google Shape;210;p35"/>
          <p:cNvSpPr txBox="1">
            <a:spLocks noGrp="1"/>
          </p:cNvSpPr>
          <p:nvPr>
            <p:ph type="body" idx="1"/>
          </p:nvPr>
        </p:nvSpPr>
        <p:spPr>
          <a:xfrm>
            <a:off x="959659" y="1718446"/>
            <a:ext cx="4938476" cy="2159442"/>
          </a:xfrm>
          <a:prstGeom prst="rect">
            <a:avLst/>
          </a:prstGeom>
        </p:spPr>
        <p:txBody>
          <a:bodyPr spcFirstLastPara="1" vert="horz" lIns="91440" tIns="45720" rIns="91440" bIns="45720" rtlCol="0" anchorCtr="0">
            <a:noAutofit/>
          </a:bodyPr>
          <a:lstStyle/>
          <a:p>
            <a:pPr marL="0" indent="0" algn="just" defTabSz="914400">
              <a:spcAft>
                <a:spcPts val="600"/>
              </a:spcAft>
              <a:buNone/>
            </a:pPr>
            <a:r>
              <a:rPr lang="en-US" sz="1200" dirty="0" err="1">
                <a:solidFill>
                  <a:schemeClr val="tx1"/>
                </a:solidFill>
              </a:rPr>
              <a:t>Lockmiller</a:t>
            </a:r>
            <a:r>
              <a:rPr lang="en-US" sz="1200" dirty="0">
                <a:solidFill>
                  <a:schemeClr val="tx1"/>
                </a:solidFill>
              </a:rPr>
              <a:t>, C. (2019) Against medicine: Constructing a queer-feminist community health informatics and librarianship. In the Library With The </a:t>
            </a:r>
            <a:r>
              <a:rPr lang="en-US" sz="1200" dirty="0" err="1">
                <a:solidFill>
                  <a:schemeClr val="tx1"/>
                </a:solidFill>
              </a:rPr>
              <a:t>Leadpipe</a:t>
            </a:r>
            <a:r>
              <a:rPr lang="en-US" sz="1200" dirty="0">
                <a:solidFill>
                  <a:schemeClr val="tx1"/>
                </a:solidFill>
              </a:rPr>
              <a:t>. Retrieved from http://</a:t>
            </a:r>
            <a:r>
              <a:rPr lang="en-US" sz="1200" dirty="0" err="1">
                <a:solidFill>
                  <a:schemeClr val="tx1"/>
                </a:solidFill>
              </a:rPr>
              <a:t>www.inthelibrarywiththeleadpipe.org</a:t>
            </a:r>
            <a:r>
              <a:rPr lang="en-US" sz="1200" dirty="0">
                <a:solidFill>
                  <a:schemeClr val="tx1"/>
                </a:solidFill>
              </a:rPr>
              <a:t>/2019/against-medicine/ </a:t>
            </a:r>
          </a:p>
          <a:p>
            <a:pPr marL="0" indent="0" algn="just" defTabSz="914400">
              <a:spcAft>
                <a:spcPts val="600"/>
              </a:spcAft>
              <a:buNone/>
            </a:pPr>
            <a:r>
              <a:rPr lang="en-US" sz="1200" dirty="0">
                <a:solidFill>
                  <a:schemeClr val="tx1"/>
                </a:solidFill>
              </a:rPr>
              <a:t>Ma, J., Stahl, L., &amp; Knotts, E. (2018). Emerging roles of health information professionals for library and information science curriculum development: a scoping review. Journal of the Medical Library Association: JMLA, 106(4), 432.</a:t>
            </a:r>
          </a:p>
          <a:p>
            <a:pPr marL="0" indent="0" algn="just" defTabSz="914400">
              <a:spcAft>
                <a:spcPts val="600"/>
              </a:spcAft>
              <a:buNone/>
            </a:pPr>
            <a:r>
              <a:rPr lang="en-US" sz="1200" dirty="0">
                <a:solidFill>
                  <a:schemeClr val="tx1"/>
                </a:solidFill>
              </a:rPr>
              <a:t>Martin, E. R. (2019). Social justice and the medical librarian. Journal of the Medical Library Association: JMLA, 107(3), 291.</a:t>
            </a:r>
          </a:p>
        </p:txBody>
      </p:sp>
      <p:sp>
        <p:nvSpPr>
          <p:cNvPr id="209" name="Google Shape;209;p35"/>
          <p:cNvSpPr txBox="1">
            <a:spLocks noGrp="1"/>
          </p:cNvSpPr>
          <p:nvPr>
            <p:ph type="title"/>
          </p:nvPr>
        </p:nvSpPr>
        <p:spPr>
          <a:xfrm>
            <a:off x="1255014" y="350563"/>
            <a:ext cx="4347972" cy="891540"/>
          </a:xfrm>
          <a:prstGeom prst="rect">
            <a:avLst/>
          </a:prstGeom>
          <a:solidFill>
            <a:srgbClr val="FFFFFF"/>
          </a:solidFill>
        </p:spPr>
        <p:txBody>
          <a:bodyPr spcFirstLastPara="1" vert="horz" lIns="182880" tIns="182880" rIns="182880" bIns="182880" rtlCol="0" anchor="ctr" anchorCtr="0">
            <a:normAutofit/>
          </a:bodyPr>
          <a:lstStyle/>
          <a:p>
            <a:pPr defTabSz="914400">
              <a:spcBef>
                <a:spcPct val="0"/>
              </a:spcBef>
            </a:pPr>
            <a:r>
              <a:rPr lang="en-US" sz="2800" kern="1200" cap="all" spc="200" baseline="0" dirty="0">
                <a:solidFill>
                  <a:srgbClr val="262626"/>
                </a:solidFill>
                <a:latin typeface="+mj-lt"/>
                <a:ea typeface="+mj-ea"/>
                <a:cs typeface="+mj-cs"/>
              </a:rPr>
              <a:t>References (3)</a:t>
            </a:r>
          </a:p>
        </p:txBody>
      </p:sp>
    </p:spTree>
    <p:extLst>
      <p:ext uri="{BB962C8B-B14F-4D97-AF65-F5344CB8AC3E}">
        <p14:creationId xmlns:p14="http://schemas.microsoft.com/office/powerpoint/2010/main" val="2216513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8"/>
        <p:cNvGrpSpPr/>
        <p:nvPr/>
      </p:nvGrpSpPr>
      <p:grpSpPr>
        <a:xfrm>
          <a:off x="0" y="0"/>
          <a:ext cx="0" cy="0"/>
          <a:chOff x="0" y="0"/>
          <a:chExt cx="0" cy="0"/>
        </a:xfrm>
      </p:grpSpPr>
      <p:sp>
        <p:nvSpPr>
          <p:cNvPr id="87" name="Rectangle 86">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2945" y="936117"/>
            <a:ext cx="5452110" cy="3271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503" y="795528"/>
            <a:ext cx="5662993" cy="355244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Google Shape;210;p35"/>
          <p:cNvSpPr txBox="1">
            <a:spLocks noGrp="1"/>
          </p:cNvSpPr>
          <p:nvPr>
            <p:ph type="body" idx="1"/>
          </p:nvPr>
        </p:nvSpPr>
        <p:spPr>
          <a:xfrm>
            <a:off x="959659" y="1718446"/>
            <a:ext cx="4938476" cy="2159442"/>
          </a:xfrm>
          <a:prstGeom prst="rect">
            <a:avLst/>
          </a:prstGeom>
        </p:spPr>
        <p:txBody>
          <a:bodyPr spcFirstLastPara="1" vert="horz" lIns="91440" tIns="45720" rIns="91440" bIns="45720" rtlCol="0" anchorCtr="0">
            <a:noAutofit/>
          </a:bodyPr>
          <a:lstStyle/>
          <a:p>
            <a:pPr marL="0" indent="0" algn="just" defTabSz="914400">
              <a:spcAft>
                <a:spcPts val="600"/>
              </a:spcAft>
              <a:buNone/>
            </a:pPr>
            <a:r>
              <a:rPr lang="en-US" sz="1200" dirty="0">
                <a:solidFill>
                  <a:schemeClr val="tx1"/>
                </a:solidFill>
              </a:rPr>
              <a:t>Morris, M., &amp; Hawkins, B. (2016). Towards a new specialization in health librarianship: LGBTQ health. Journal of the Canadian Health Libraries Association, 37(1), 20-23. </a:t>
            </a:r>
            <a:r>
              <a:rPr lang="en-US" sz="1200" dirty="0" err="1">
                <a:solidFill>
                  <a:schemeClr val="tx1"/>
                </a:solidFill>
              </a:rPr>
              <a:t>Pohjanen</a:t>
            </a:r>
            <a:r>
              <a:rPr lang="en-US" sz="1200" dirty="0">
                <a:solidFill>
                  <a:schemeClr val="tx1"/>
                </a:solidFill>
              </a:rPr>
              <a:t>, A. M., &amp; </a:t>
            </a:r>
            <a:r>
              <a:rPr lang="en-US" sz="1200" dirty="0" err="1">
                <a:solidFill>
                  <a:schemeClr val="tx1"/>
                </a:solidFill>
              </a:rPr>
              <a:t>Kortelainen</a:t>
            </a:r>
            <a:r>
              <a:rPr lang="en-US" sz="1200" dirty="0">
                <a:solidFill>
                  <a:schemeClr val="tx1"/>
                </a:solidFill>
              </a:rPr>
              <a:t>, T. A. M. (2016). Transgender information </a:t>
            </a:r>
            <a:r>
              <a:rPr lang="en-US" sz="1200" dirty="0" err="1">
                <a:solidFill>
                  <a:schemeClr val="tx1"/>
                </a:solidFill>
              </a:rPr>
              <a:t>behaviour</a:t>
            </a:r>
            <a:r>
              <a:rPr lang="en-US" sz="1200" dirty="0">
                <a:solidFill>
                  <a:schemeClr val="tx1"/>
                </a:solidFill>
              </a:rPr>
              <a:t>. Journal of Documentation, 72(1), 172-190.</a:t>
            </a:r>
          </a:p>
          <a:p>
            <a:pPr marL="0" indent="0" algn="just" defTabSz="914400">
              <a:spcAft>
                <a:spcPts val="600"/>
              </a:spcAft>
              <a:buNone/>
            </a:pPr>
            <a:r>
              <a:rPr lang="en-US" sz="1200" dirty="0" err="1">
                <a:solidFill>
                  <a:schemeClr val="tx1"/>
                </a:solidFill>
              </a:rPr>
              <a:t>Savolainen</a:t>
            </a:r>
            <a:r>
              <a:rPr lang="en-US" sz="1200" dirty="0">
                <a:solidFill>
                  <a:schemeClr val="tx1"/>
                </a:solidFill>
              </a:rPr>
              <a:t>, R. (2008). Everyday information practices: a social phenomenological perspective. Scarecrow Press.</a:t>
            </a:r>
          </a:p>
          <a:p>
            <a:pPr marL="0" indent="0" algn="just" defTabSz="914400">
              <a:spcAft>
                <a:spcPts val="600"/>
              </a:spcAft>
              <a:buNone/>
            </a:pPr>
            <a:r>
              <a:rPr lang="en-US" sz="1200" dirty="0">
                <a:solidFill>
                  <a:schemeClr val="tx1"/>
                </a:solidFill>
              </a:rPr>
              <a:t>Steinke, J., Root-Bowman, M., Estabrook, S., Levine, D. S., &amp; Kantor, L. M. (2017). Meeting the needs of sexual and gender minority youth: formative research on potential digital health interventions. Journal of Adolescent Health, 60(5), 541-548.</a:t>
            </a:r>
          </a:p>
        </p:txBody>
      </p:sp>
      <p:sp>
        <p:nvSpPr>
          <p:cNvPr id="209" name="Google Shape;209;p35"/>
          <p:cNvSpPr txBox="1">
            <a:spLocks noGrp="1"/>
          </p:cNvSpPr>
          <p:nvPr>
            <p:ph type="title"/>
          </p:nvPr>
        </p:nvSpPr>
        <p:spPr>
          <a:xfrm>
            <a:off x="1255014" y="350563"/>
            <a:ext cx="4347972" cy="891540"/>
          </a:xfrm>
          <a:prstGeom prst="rect">
            <a:avLst/>
          </a:prstGeom>
          <a:solidFill>
            <a:srgbClr val="FFFFFF"/>
          </a:solidFill>
        </p:spPr>
        <p:txBody>
          <a:bodyPr spcFirstLastPara="1" vert="horz" lIns="182880" tIns="182880" rIns="182880" bIns="182880" rtlCol="0" anchor="ctr" anchorCtr="0">
            <a:normAutofit/>
          </a:bodyPr>
          <a:lstStyle/>
          <a:p>
            <a:pPr defTabSz="914400">
              <a:spcBef>
                <a:spcPct val="0"/>
              </a:spcBef>
            </a:pPr>
            <a:r>
              <a:rPr lang="en-US" sz="2800" kern="1200" cap="all" spc="200" baseline="0" dirty="0">
                <a:solidFill>
                  <a:srgbClr val="262626"/>
                </a:solidFill>
                <a:latin typeface="+mj-lt"/>
                <a:ea typeface="+mj-ea"/>
                <a:cs typeface="+mj-cs"/>
              </a:rPr>
              <a:t>References (4)</a:t>
            </a:r>
          </a:p>
        </p:txBody>
      </p:sp>
    </p:spTree>
    <p:extLst>
      <p:ext uri="{BB962C8B-B14F-4D97-AF65-F5344CB8AC3E}">
        <p14:creationId xmlns:p14="http://schemas.microsoft.com/office/powerpoint/2010/main" val="2901773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65"/>
        <p:cNvGrpSpPr/>
        <p:nvPr/>
      </p:nvGrpSpPr>
      <p:grpSpPr>
        <a:xfrm>
          <a:off x="0" y="0"/>
          <a:ext cx="0" cy="0"/>
          <a:chOff x="0" y="0"/>
          <a:chExt cx="0" cy="0"/>
        </a:xfrm>
      </p:grpSpPr>
      <p:graphicFrame>
        <p:nvGraphicFramePr>
          <p:cNvPr id="69" name="Google Shape;67;p15">
            <a:extLst>
              <a:ext uri="{FF2B5EF4-FFF2-40B4-BE49-F238E27FC236}">
                <a16:creationId xmlns:a16="http://schemas.microsoft.com/office/drawing/2014/main" id="{F358C57B-D8F9-41E7-82B6-FB9D2666D5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2507836"/>
              </p:ext>
            </p:extLst>
          </p:nvPr>
        </p:nvGraphicFramePr>
        <p:xfrm>
          <a:off x="542925" y="1978818"/>
          <a:ext cx="5772150" cy="23308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6" name="Google Shape;66;p15"/>
          <p:cNvSpPr txBox="1">
            <a:spLocks noGrp="1"/>
          </p:cNvSpPr>
          <p:nvPr>
            <p:ph type="title"/>
          </p:nvPr>
        </p:nvSpPr>
        <p:spPr>
          <a:xfrm>
            <a:off x="1255014" y="723519"/>
            <a:ext cx="4347972" cy="891540"/>
          </a:xfrm>
          <a:prstGeom prst="rect">
            <a:avLst/>
          </a:prstGeom>
        </p:spPr>
        <p:txBody>
          <a:bodyPr spcFirstLastPara="1" vert="horz" lIns="182880" tIns="182880" rIns="182880" bIns="182880" rtlCol="0" anchor="ctr" anchorCtr="0">
            <a:normAutofit/>
          </a:bodyPr>
          <a:lstStyle/>
          <a:p>
            <a:pPr defTabSz="914400">
              <a:spcBef>
                <a:spcPct val="0"/>
              </a:spcBef>
            </a:pPr>
            <a:r>
              <a:rPr lang="en-US" sz="2400" spc="200"/>
              <a:t>Today’s Presentation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71"/>
        <p:cNvGrpSpPr/>
        <p:nvPr/>
      </p:nvGrpSpPr>
      <p:grpSpPr>
        <a:xfrm>
          <a:off x="0" y="0"/>
          <a:ext cx="0" cy="0"/>
          <a:chOff x="0" y="0"/>
          <a:chExt cx="0" cy="0"/>
        </a:xfrm>
      </p:grpSpPr>
      <p:pic>
        <p:nvPicPr>
          <p:cNvPr id="3" name="Picture 2">
            <a:extLst>
              <a:ext uri="{FF2B5EF4-FFF2-40B4-BE49-F238E27FC236}">
                <a16:creationId xmlns:a16="http://schemas.microsoft.com/office/drawing/2014/main" id="{3FEFF96A-958B-BD43-A1A0-FF524917420F}"/>
              </a:ext>
              <a:ext uri="{C183D7F6-B498-43B3-948B-1728B52AA6E4}">
                <adec:decorative xmlns:adec="http://schemas.microsoft.com/office/drawing/2017/decorative" val="1"/>
              </a:ext>
            </a:extLst>
          </p:cNvPr>
          <p:cNvPicPr>
            <a:picLocks noChangeAspect="1"/>
          </p:cNvPicPr>
          <p:nvPr/>
        </p:nvPicPr>
        <p:blipFill rotWithShape="1">
          <a:blip r:embed="rId3"/>
          <a:srcRect l="23711" r="31456" b="1"/>
          <a:stretch/>
        </p:blipFill>
        <p:spPr>
          <a:xfrm>
            <a:off x="361" y="10"/>
            <a:ext cx="3429000" cy="5143490"/>
          </a:xfrm>
          <a:prstGeom prst="rect">
            <a:avLst/>
          </a:prstGeom>
        </p:spPr>
      </p:pic>
      <p:sp>
        <p:nvSpPr>
          <p:cNvPr id="73" name="Google Shape;73;p16"/>
          <p:cNvSpPr txBox="1">
            <a:spLocks noGrp="1"/>
          </p:cNvSpPr>
          <p:nvPr>
            <p:ph type="body" idx="1"/>
          </p:nvPr>
        </p:nvSpPr>
        <p:spPr>
          <a:xfrm>
            <a:off x="3793466" y="105606"/>
            <a:ext cx="2702774" cy="4545855"/>
          </a:xfrm>
          <a:prstGeom prst="rect">
            <a:avLst/>
          </a:prstGeom>
        </p:spPr>
        <p:txBody>
          <a:bodyPr spcFirstLastPara="1" vert="horz" lIns="91440" tIns="45720" rIns="91440" bIns="45720" rtlCol="0" anchor="ctr" anchorCtr="0">
            <a:normAutofit/>
          </a:bodyPr>
          <a:lstStyle/>
          <a:p>
            <a:pPr marL="285750" indent="-228600" defTabSz="914400">
              <a:lnSpc>
                <a:spcPct val="90000"/>
              </a:lnSpc>
              <a:spcBef>
                <a:spcPts val="1000"/>
              </a:spcBef>
              <a:buFont typeface="Arial" panose="020B0604020202020204" pitchFamily="34" charset="0"/>
              <a:buChar char="•"/>
            </a:pPr>
            <a:r>
              <a:rPr lang="en-US" sz="1700" b="1" dirty="0"/>
              <a:t>Social justice</a:t>
            </a:r>
            <a:r>
              <a:rPr lang="en-US" sz="1700" dirty="0"/>
              <a:t> as metatheoretical approach </a:t>
            </a:r>
            <a:r>
              <a:rPr lang="en-US" sz="1700" i="1" dirty="0"/>
              <a:t>(</a:t>
            </a:r>
            <a:r>
              <a:rPr lang="en-US" sz="1700" i="1" dirty="0" err="1"/>
              <a:t>Rioux</a:t>
            </a:r>
            <a:r>
              <a:rPr lang="en-US" sz="1700" i="1" dirty="0"/>
              <a:t>, 2010</a:t>
            </a:r>
            <a:r>
              <a:rPr lang="en-US" sz="1700" dirty="0"/>
              <a:t>, p. 13</a:t>
            </a:r>
            <a:r>
              <a:rPr lang="en-US" sz="1700" i="1" dirty="0"/>
              <a:t>)</a:t>
            </a:r>
          </a:p>
          <a:p>
            <a:pPr marL="285750" indent="-228600" defTabSz="914400">
              <a:lnSpc>
                <a:spcPct val="90000"/>
              </a:lnSpc>
              <a:spcBef>
                <a:spcPts val="1000"/>
              </a:spcBef>
              <a:buFont typeface="Arial" panose="020B0604020202020204" pitchFamily="34" charset="0"/>
              <a:buChar char="•"/>
            </a:pPr>
            <a:r>
              <a:rPr lang="en-US" sz="1700" b="1" dirty="0"/>
              <a:t>Information practices</a:t>
            </a:r>
            <a:r>
              <a:rPr lang="en-US" sz="1700" dirty="0"/>
              <a:t> as conceptual approach </a:t>
            </a:r>
            <a:r>
              <a:rPr lang="en-US" sz="1700" i="1" dirty="0"/>
              <a:t>(</a:t>
            </a:r>
            <a:r>
              <a:rPr lang="en-US" sz="1700" i="1" dirty="0" err="1"/>
              <a:t>Savolainen</a:t>
            </a:r>
            <a:r>
              <a:rPr lang="en-US" sz="1700" i="1" dirty="0"/>
              <a:t>, 2007, 2008)</a:t>
            </a:r>
          </a:p>
          <a:p>
            <a:pPr marL="628650" lvl="1" indent="-228600" defTabSz="914400">
              <a:lnSpc>
                <a:spcPct val="90000"/>
              </a:lnSpc>
              <a:spcBef>
                <a:spcPts val="1000"/>
              </a:spcBef>
              <a:buFont typeface="Arial" panose="020B0604020202020204" pitchFamily="34" charset="0"/>
              <a:buChar char="•"/>
            </a:pPr>
            <a:r>
              <a:rPr lang="en-US" sz="1700" dirty="0"/>
              <a:t>Aligns with </a:t>
            </a:r>
            <a:r>
              <a:rPr lang="en-US" sz="1700" b="1" dirty="0"/>
              <a:t>population health </a:t>
            </a:r>
            <a:r>
              <a:rPr lang="en-US" sz="1700" i="1" dirty="0"/>
              <a:t>(Marmot &amp; Wilkinson, 2005)</a:t>
            </a:r>
            <a:r>
              <a:rPr lang="en-US" sz="1700" b="1" dirty="0"/>
              <a:t> </a:t>
            </a:r>
            <a:r>
              <a:rPr lang="en-US" sz="1700" dirty="0"/>
              <a:t>&amp; </a:t>
            </a:r>
            <a:r>
              <a:rPr lang="en-US" sz="1700" b="1" dirty="0"/>
              <a:t>resilience </a:t>
            </a:r>
            <a:r>
              <a:rPr lang="en-US" sz="1700" i="1" dirty="0"/>
              <a:t>(Colpitts &amp; Gahagan, 2016)</a:t>
            </a:r>
            <a:r>
              <a:rPr lang="en-US" sz="1700" dirty="0"/>
              <a:t> approaches</a:t>
            </a:r>
          </a:p>
        </p:txBody>
      </p:sp>
      <p:sp>
        <p:nvSpPr>
          <p:cNvPr id="72" name="Google Shape;72;p16"/>
          <p:cNvSpPr txBox="1">
            <a:spLocks noGrp="1"/>
          </p:cNvSpPr>
          <p:nvPr>
            <p:ph type="title"/>
          </p:nvPr>
        </p:nvSpPr>
        <p:spPr>
          <a:xfrm>
            <a:off x="452628" y="2131128"/>
            <a:ext cx="2524105" cy="881244"/>
          </a:xfrm>
          <a:prstGeom prst="rect">
            <a:avLst/>
          </a:prstGeom>
          <a:solidFill>
            <a:schemeClr val="tx1">
              <a:alpha val="60000"/>
            </a:schemeClr>
          </a:solidFill>
          <a:ln>
            <a:solidFill>
              <a:schemeClr val="bg1"/>
            </a:solidFill>
          </a:ln>
        </p:spPr>
        <p:txBody>
          <a:bodyPr spcFirstLastPara="1" vert="horz" lIns="182880" tIns="182880" rIns="182880" bIns="182880" rtlCol="0" anchor="ctr" anchorCtr="0">
            <a:normAutofit/>
          </a:bodyPr>
          <a:lstStyle/>
          <a:p>
            <a:pPr defTabSz="914400">
              <a:spcBef>
                <a:spcPct val="0"/>
              </a:spcBef>
            </a:pPr>
            <a:r>
              <a:rPr lang="en-US" sz="1600" spc="200">
                <a:solidFill>
                  <a:schemeClr val="bg1"/>
                </a:solidFill>
              </a:rPr>
              <a:t>Theoretical Orientations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ACF7A1-7CA7-2847-BD3B-74A9016268B4}"/>
              </a:ext>
              <a:ext uri="{C183D7F6-B498-43B3-948B-1728B52AA6E4}">
                <adec:decorative xmlns:adec="http://schemas.microsoft.com/office/drawing/2017/decorative" val="1"/>
              </a:ext>
            </a:extLst>
          </p:cNvPr>
          <p:cNvPicPr>
            <a:picLocks noChangeAspect="1"/>
          </p:cNvPicPr>
          <p:nvPr/>
        </p:nvPicPr>
        <p:blipFill rotWithShape="1">
          <a:blip r:embed="rId3"/>
          <a:srcRect t="11111" r="2" b="2"/>
          <a:stretch/>
        </p:blipFill>
        <p:spPr>
          <a:xfrm rot="5400000">
            <a:off x="-856889" y="857250"/>
            <a:ext cx="5143500" cy="3429000"/>
          </a:xfrm>
          <a:prstGeom prst="rect">
            <a:avLst/>
          </a:prstGeom>
        </p:spPr>
      </p:pic>
      <p:sp>
        <p:nvSpPr>
          <p:cNvPr id="3" name="Content Placeholder 2">
            <a:extLst>
              <a:ext uri="{FF2B5EF4-FFF2-40B4-BE49-F238E27FC236}">
                <a16:creationId xmlns:a16="http://schemas.microsoft.com/office/drawing/2014/main" id="{444E06F1-07B0-644A-813A-0E5A602DD3E2}"/>
              </a:ext>
            </a:extLst>
          </p:cNvPr>
          <p:cNvSpPr>
            <a:spLocks noGrp="1"/>
          </p:cNvSpPr>
          <p:nvPr>
            <p:ph idx="1"/>
          </p:nvPr>
        </p:nvSpPr>
        <p:spPr>
          <a:xfrm>
            <a:off x="3793466" y="732096"/>
            <a:ext cx="2702774" cy="3689862"/>
          </a:xfrm>
        </p:spPr>
        <p:txBody>
          <a:bodyPr anchor="ctr">
            <a:normAutofit fontScale="92500" lnSpcReduction="20000"/>
          </a:bodyPr>
          <a:lstStyle/>
          <a:p>
            <a:pPr marL="285750" indent="-228600" defTabSz="914400">
              <a:lnSpc>
                <a:spcPct val="90000"/>
              </a:lnSpc>
              <a:spcBef>
                <a:spcPts val="1000"/>
              </a:spcBef>
              <a:buSzPts val="1300"/>
            </a:pPr>
            <a:r>
              <a:rPr lang="en-US" sz="1400" dirty="0"/>
              <a:t>LGBTQ+ </a:t>
            </a:r>
            <a:r>
              <a:rPr lang="en-US" sz="1400" b="1" dirty="0"/>
              <a:t>interactions with health professionals </a:t>
            </a:r>
            <a:r>
              <a:rPr lang="en-US" sz="1400" dirty="0"/>
              <a:t>are consistently </a:t>
            </a:r>
            <a:r>
              <a:rPr lang="en-US" sz="1400" b="1" dirty="0"/>
              <a:t>negative</a:t>
            </a:r>
            <a:r>
              <a:rPr lang="en-US" sz="1400" dirty="0"/>
              <a:t> </a:t>
            </a:r>
            <a:r>
              <a:rPr lang="en-US" sz="1400" i="1" dirty="0"/>
              <a:t>(Steinke et al., 2016)</a:t>
            </a:r>
          </a:p>
          <a:p>
            <a:pPr marL="285750" indent="-228600" defTabSz="914400">
              <a:lnSpc>
                <a:spcPct val="90000"/>
              </a:lnSpc>
              <a:spcBef>
                <a:spcPts val="1000"/>
              </a:spcBef>
              <a:buSzPts val="1300"/>
            </a:pPr>
            <a:r>
              <a:rPr lang="en-US" sz="1400" dirty="0"/>
              <a:t>Physicians receive </a:t>
            </a:r>
            <a:r>
              <a:rPr lang="en-US" sz="1400" b="1" dirty="0"/>
              <a:t>minimal training</a:t>
            </a:r>
            <a:r>
              <a:rPr lang="en-US" sz="1400" dirty="0"/>
              <a:t> on LGBTQ+ issues </a:t>
            </a:r>
            <a:r>
              <a:rPr lang="en-US" sz="1400" i="1" dirty="0"/>
              <a:t>(Khalili, Leung, &amp; Diamant, 2015)</a:t>
            </a:r>
          </a:p>
          <a:p>
            <a:pPr marL="285750" indent="-228600" defTabSz="914400">
              <a:lnSpc>
                <a:spcPct val="90000"/>
              </a:lnSpc>
              <a:spcBef>
                <a:spcPts val="1000"/>
              </a:spcBef>
              <a:buSzPts val="1300"/>
            </a:pPr>
            <a:r>
              <a:rPr lang="en-US" sz="1400" dirty="0"/>
              <a:t>LGBTQ+ people can view libraries as </a:t>
            </a:r>
            <a:r>
              <a:rPr lang="en-US" sz="1400" b="1" dirty="0"/>
              <a:t>irrelevant</a:t>
            </a:r>
            <a:r>
              <a:rPr lang="en-US" sz="1400" dirty="0"/>
              <a:t> &amp; </a:t>
            </a:r>
            <a:r>
              <a:rPr lang="en-US" sz="1400" b="1" dirty="0"/>
              <a:t>untrustworthy</a:t>
            </a:r>
            <a:r>
              <a:rPr lang="en-US" sz="1400" dirty="0"/>
              <a:t> </a:t>
            </a:r>
            <a:r>
              <a:rPr lang="en-US" sz="1400" i="1" dirty="0"/>
              <a:t>(Morris &amp; Roberto, 2016;  Adler, 2017)</a:t>
            </a:r>
          </a:p>
          <a:p>
            <a:pPr marL="285750" indent="-228600" defTabSz="914400">
              <a:lnSpc>
                <a:spcPct val="90000"/>
              </a:lnSpc>
              <a:spcBef>
                <a:spcPts val="1000"/>
              </a:spcBef>
              <a:buSzPts val="1300"/>
            </a:pPr>
            <a:r>
              <a:rPr lang="en-US" sz="1400" dirty="0"/>
              <a:t>Health librarianship focuses on </a:t>
            </a:r>
            <a:r>
              <a:rPr lang="en-US" sz="1400" b="1" dirty="0"/>
              <a:t>universal medical information </a:t>
            </a:r>
            <a:r>
              <a:rPr lang="en-US" sz="1400" dirty="0"/>
              <a:t>&amp;</a:t>
            </a:r>
            <a:r>
              <a:rPr lang="en-US" sz="1400" b="1" dirty="0"/>
              <a:t> education</a:t>
            </a:r>
            <a:r>
              <a:rPr lang="en-US" sz="1400" dirty="0"/>
              <a:t> </a:t>
            </a:r>
            <a:r>
              <a:rPr lang="en-US" sz="1400" i="1" dirty="0"/>
              <a:t>(Morris &amp; Hawkins, 2016; Ma, et al., 2018)  </a:t>
            </a:r>
          </a:p>
          <a:p>
            <a:pPr marL="285750" indent="-228600" defTabSz="914400">
              <a:lnSpc>
                <a:spcPct val="90000"/>
              </a:lnSpc>
              <a:spcBef>
                <a:spcPts val="1000"/>
              </a:spcBef>
              <a:buSzPts val="1300"/>
            </a:pPr>
            <a:r>
              <a:rPr lang="en-US" sz="1400" dirty="0"/>
              <a:t>Lack of LIS literature on LGBTQ+ health information practices</a:t>
            </a:r>
          </a:p>
          <a:p>
            <a:pPr marL="285750" indent="-228600" defTabSz="914400">
              <a:lnSpc>
                <a:spcPct val="90000"/>
              </a:lnSpc>
              <a:spcBef>
                <a:spcPts val="1000"/>
              </a:spcBef>
              <a:buSzPts val="1300"/>
            </a:pPr>
            <a:r>
              <a:rPr lang="en-US" sz="1400" dirty="0"/>
              <a:t> </a:t>
            </a:r>
            <a:r>
              <a:rPr lang="en-US" sz="1400" dirty="0">
                <a:solidFill>
                  <a:schemeClr val="tx1">
                    <a:lumMod val="75000"/>
                    <a:lumOff val="25000"/>
                  </a:schemeClr>
                </a:solidFill>
              </a:rPr>
              <a:t>Outside literature adopts a </a:t>
            </a:r>
            <a:r>
              <a:rPr lang="en-US" sz="1400" b="1" dirty="0">
                <a:solidFill>
                  <a:schemeClr val="tx1">
                    <a:lumMod val="75000"/>
                    <a:lumOff val="25000"/>
                  </a:schemeClr>
                </a:solidFill>
              </a:rPr>
              <a:t>behaviors approach</a:t>
            </a:r>
          </a:p>
        </p:txBody>
      </p:sp>
      <p:sp>
        <p:nvSpPr>
          <p:cNvPr id="2" name="Title 1">
            <a:extLst>
              <a:ext uri="{FF2B5EF4-FFF2-40B4-BE49-F238E27FC236}">
                <a16:creationId xmlns:a16="http://schemas.microsoft.com/office/drawing/2014/main" id="{57C47ACC-463A-DB43-8DE1-AF97857F517A}"/>
              </a:ext>
            </a:extLst>
          </p:cNvPr>
          <p:cNvSpPr>
            <a:spLocks noGrp="1"/>
          </p:cNvSpPr>
          <p:nvPr>
            <p:ph type="title"/>
          </p:nvPr>
        </p:nvSpPr>
        <p:spPr>
          <a:xfrm>
            <a:off x="452628" y="2131128"/>
            <a:ext cx="2524105" cy="881244"/>
          </a:xfrm>
          <a:solidFill>
            <a:schemeClr val="bg1">
              <a:alpha val="80000"/>
            </a:schemeClr>
          </a:solidFill>
          <a:ln>
            <a:solidFill>
              <a:schemeClr val="tx1">
                <a:lumMod val="75000"/>
                <a:lumOff val="25000"/>
              </a:schemeClr>
            </a:solidFill>
          </a:ln>
        </p:spPr>
        <p:txBody>
          <a:bodyPr>
            <a:noAutofit/>
          </a:bodyPr>
          <a:lstStyle/>
          <a:p>
            <a:r>
              <a:rPr lang="en-US" sz="2000" dirty="0">
                <a:solidFill>
                  <a:schemeClr val="tx1">
                    <a:lumMod val="85000"/>
                    <a:lumOff val="15000"/>
                  </a:schemeClr>
                </a:solidFill>
              </a:rPr>
              <a:t>Literature Review</a:t>
            </a:r>
          </a:p>
        </p:txBody>
      </p:sp>
    </p:spTree>
    <p:extLst>
      <p:ext uri="{BB962C8B-B14F-4D97-AF65-F5344CB8AC3E}">
        <p14:creationId xmlns:p14="http://schemas.microsoft.com/office/powerpoint/2010/main" val="2861556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18"/>
          <p:cNvSpPr txBox="1">
            <a:spLocks noGrp="1"/>
          </p:cNvSpPr>
          <p:nvPr>
            <p:ph type="body" idx="1"/>
          </p:nvPr>
        </p:nvSpPr>
        <p:spPr>
          <a:xfrm>
            <a:off x="3428999" y="1083564"/>
            <a:ext cx="2709220" cy="2976372"/>
          </a:xfrm>
          <a:prstGeom prst="rect">
            <a:avLst/>
          </a:prstGeom>
        </p:spPr>
        <p:txBody>
          <a:bodyPr spcFirstLastPara="1" vert="horz" lIns="91440" tIns="45720" rIns="91440" bIns="45720" rtlCol="0" anchor="ctr" anchorCtr="0">
            <a:normAutofit/>
          </a:bodyPr>
          <a:lstStyle/>
          <a:p>
            <a:pPr marL="285750" indent="-228600" defTabSz="914400">
              <a:lnSpc>
                <a:spcPct val="90000"/>
              </a:lnSpc>
              <a:spcBef>
                <a:spcPts val="1000"/>
              </a:spcBef>
              <a:buFont typeface="Arial" panose="020B0604020202020204" pitchFamily="34" charset="0"/>
              <a:buChar char="•"/>
            </a:pPr>
            <a:r>
              <a:rPr lang="en-US" sz="1400" b="1" dirty="0">
                <a:solidFill>
                  <a:schemeClr val="tx1">
                    <a:lumMod val="75000"/>
                    <a:lumOff val="25000"/>
                  </a:schemeClr>
                </a:solidFill>
              </a:rPr>
              <a:t>RQ1: </a:t>
            </a:r>
            <a:r>
              <a:rPr lang="en-US" sz="1400" dirty="0">
                <a:solidFill>
                  <a:schemeClr val="tx1">
                    <a:lumMod val="75000"/>
                    <a:lumOff val="25000"/>
                  </a:schemeClr>
                </a:solidFill>
              </a:rPr>
              <a:t>How does sociocultural context shape the health information practices of SC LGBTQ+ communities?</a:t>
            </a:r>
          </a:p>
          <a:p>
            <a:pPr marL="285750" indent="-228600" defTabSz="914400">
              <a:lnSpc>
                <a:spcPct val="90000"/>
              </a:lnSpc>
              <a:spcBef>
                <a:spcPts val="1000"/>
              </a:spcBef>
              <a:buFont typeface="Arial" panose="020B0604020202020204" pitchFamily="34" charset="0"/>
              <a:buChar char="•"/>
            </a:pPr>
            <a:endParaRPr lang="en-US" sz="1400" b="1" dirty="0">
              <a:solidFill>
                <a:schemeClr val="tx1">
                  <a:lumMod val="75000"/>
                  <a:lumOff val="25000"/>
                </a:schemeClr>
              </a:solidFill>
            </a:endParaRPr>
          </a:p>
          <a:p>
            <a:pPr marL="285750" indent="-228600" defTabSz="914400">
              <a:lnSpc>
                <a:spcPct val="90000"/>
              </a:lnSpc>
              <a:spcBef>
                <a:spcPts val="1000"/>
              </a:spcBef>
              <a:buFont typeface="Arial" panose="020B0604020202020204" pitchFamily="34" charset="0"/>
              <a:buChar char="•"/>
            </a:pPr>
            <a:r>
              <a:rPr lang="en-US" sz="1400" b="1" dirty="0">
                <a:solidFill>
                  <a:schemeClr val="tx1">
                    <a:lumMod val="75000"/>
                    <a:lumOff val="25000"/>
                  </a:schemeClr>
                </a:solidFill>
              </a:rPr>
              <a:t>RQ2: </a:t>
            </a:r>
            <a:r>
              <a:rPr lang="en-US" sz="1400" dirty="0">
                <a:solidFill>
                  <a:schemeClr val="tx1">
                    <a:lumMod val="75000"/>
                    <a:lumOff val="25000"/>
                  </a:schemeClr>
                </a:solidFill>
              </a:rPr>
              <a:t>What are the implications of research findings for LIS education, specifically health librarianship? </a:t>
            </a:r>
          </a:p>
          <a:p>
            <a:pPr marL="285750" indent="-228600" defTabSz="914400">
              <a:lnSpc>
                <a:spcPct val="90000"/>
              </a:lnSpc>
              <a:spcBef>
                <a:spcPts val="1000"/>
              </a:spcBef>
              <a:buFont typeface="Arial" panose="020B0604020202020204" pitchFamily="34" charset="0"/>
              <a:buChar char="•"/>
            </a:pPr>
            <a:endParaRPr lang="en-US" sz="1400" b="1" dirty="0">
              <a:solidFill>
                <a:schemeClr val="tx1">
                  <a:lumMod val="75000"/>
                  <a:lumOff val="25000"/>
                </a:schemeClr>
              </a:solidFill>
            </a:endParaRPr>
          </a:p>
        </p:txBody>
      </p:sp>
      <p:sp>
        <p:nvSpPr>
          <p:cNvPr id="84" name="Google Shape;84;p18"/>
          <p:cNvSpPr txBox="1">
            <a:spLocks noGrp="1"/>
          </p:cNvSpPr>
          <p:nvPr>
            <p:ph type="title"/>
          </p:nvPr>
        </p:nvSpPr>
        <p:spPr>
          <a:xfrm>
            <a:off x="630755" y="1083564"/>
            <a:ext cx="2463434" cy="2976372"/>
          </a:xfrm>
          <a:prstGeom prst="rect">
            <a:avLst/>
          </a:prstGeom>
          <a:solidFill>
            <a:schemeClr val="accent2"/>
          </a:solidFill>
          <a:ln w="190500" cap="sq" cmpd="thinThick">
            <a:solidFill>
              <a:schemeClr val="accent2"/>
            </a:solidFill>
            <a:miter lim="800000"/>
          </a:ln>
        </p:spPr>
        <p:txBody>
          <a:bodyPr spcFirstLastPara="1" vert="horz" wrap="square" lIns="182880" tIns="182880" rIns="182880" bIns="182880" rtlCol="0" anchor="ctr" anchorCtr="0">
            <a:normAutofit/>
          </a:bodyPr>
          <a:lstStyle/>
          <a:p>
            <a:pPr defTabSz="914400">
              <a:spcBef>
                <a:spcPct val="0"/>
              </a:spcBef>
            </a:pPr>
            <a:r>
              <a:rPr lang="en-US" sz="2100" kern="1200" cap="all" spc="200" baseline="0" dirty="0">
                <a:solidFill>
                  <a:schemeClr val="tx1"/>
                </a:solidFill>
                <a:latin typeface="+mj-lt"/>
                <a:ea typeface="+mj-ea"/>
                <a:cs typeface="+mj-cs"/>
              </a:rPr>
              <a:t>Research questions</a:t>
            </a:r>
          </a:p>
        </p:txBody>
      </p:sp>
    </p:spTree>
    <p:extLst>
      <p:ext uri="{BB962C8B-B14F-4D97-AF65-F5344CB8AC3E}">
        <p14:creationId xmlns:p14="http://schemas.microsoft.com/office/powerpoint/2010/main" val="3631208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101"/>
        <p:cNvGrpSpPr/>
        <p:nvPr/>
      </p:nvGrpSpPr>
      <p:grpSpPr>
        <a:xfrm>
          <a:off x="0" y="0"/>
          <a:ext cx="0" cy="0"/>
          <a:chOff x="0" y="0"/>
          <a:chExt cx="0" cy="0"/>
        </a:xfrm>
      </p:grpSpPr>
      <p:pic>
        <p:nvPicPr>
          <p:cNvPr id="3" name="Picture 2">
            <a:extLst>
              <a:ext uri="{FF2B5EF4-FFF2-40B4-BE49-F238E27FC236}">
                <a16:creationId xmlns:a16="http://schemas.microsoft.com/office/drawing/2014/main" id="{21283D1B-1D8C-2546-BF4D-17B56EFCCF41}"/>
              </a:ext>
              <a:ext uri="{C183D7F6-B498-43B3-948B-1728B52AA6E4}">
                <adec:decorative xmlns:adec="http://schemas.microsoft.com/office/drawing/2017/decorative" val="1"/>
              </a:ext>
            </a:extLst>
          </p:cNvPr>
          <p:cNvPicPr>
            <a:picLocks noChangeAspect="1"/>
          </p:cNvPicPr>
          <p:nvPr/>
        </p:nvPicPr>
        <p:blipFill rotWithShape="1">
          <a:blip r:embed="rId3"/>
          <a:srcRect l="17205" r="31795" b="1"/>
          <a:stretch/>
        </p:blipFill>
        <p:spPr>
          <a:xfrm>
            <a:off x="361" y="10"/>
            <a:ext cx="3429000" cy="5143490"/>
          </a:xfrm>
          <a:prstGeom prst="rect">
            <a:avLst/>
          </a:prstGeom>
        </p:spPr>
      </p:pic>
      <p:sp>
        <p:nvSpPr>
          <p:cNvPr id="103" name="Google Shape;103;p21"/>
          <p:cNvSpPr txBox="1">
            <a:spLocks noGrp="1"/>
          </p:cNvSpPr>
          <p:nvPr>
            <p:ph type="body" idx="1"/>
          </p:nvPr>
        </p:nvSpPr>
        <p:spPr>
          <a:xfrm>
            <a:off x="3793466" y="190005"/>
            <a:ext cx="2702774" cy="4488873"/>
          </a:xfrm>
          <a:prstGeom prst="rect">
            <a:avLst/>
          </a:prstGeom>
        </p:spPr>
        <p:txBody>
          <a:bodyPr spcFirstLastPara="1" vert="horz" lIns="91440" tIns="45720" rIns="91440" bIns="45720" rtlCol="0" anchor="ctr" anchorCtr="0">
            <a:normAutofit/>
          </a:bodyPr>
          <a:lstStyle/>
          <a:p>
            <a:pPr marL="285750" indent="-228600" defTabSz="914400">
              <a:lnSpc>
                <a:spcPct val="90000"/>
              </a:lnSpc>
              <a:spcBef>
                <a:spcPts val="1000"/>
              </a:spcBef>
              <a:buSzPts val="1500"/>
              <a:buFont typeface="Arial" panose="020B0604020202020204" pitchFamily="34" charset="0"/>
              <a:buChar char="•"/>
            </a:pPr>
            <a:r>
              <a:rPr lang="en-US" sz="1100" b="1" dirty="0"/>
              <a:t>30 SC LGBTQ+ community leaders ages 13+</a:t>
            </a:r>
          </a:p>
          <a:p>
            <a:pPr marL="285750" indent="-228600" defTabSz="914400">
              <a:lnSpc>
                <a:spcPct val="90000"/>
              </a:lnSpc>
              <a:spcBef>
                <a:spcPts val="1000"/>
              </a:spcBef>
              <a:buSzPts val="1500"/>
              <a:buFont typeface="Arial" panose="020B0604020202020204" pitchFamily="34" charset="0"/>
              <a:buChar char="•"/>
            </a:pPr>
            <a:r>
              <a:rPr lang="en-US" sz="1100" dirty="0"/>
              <a:t>IRB waiver of parent/guardian consent</a:t>
            </a:r>
          </a:p>
          <a:p>
            <a:pPr marL="285750" indent="-228600" defTabSz="914400">
              <a:lnSpc>
                <a:spcPct val="90000"/>
              </a:lnSpc>
              <a:spcBef>
                <a:spcPts val="1000"/>
              </a:spcBef>
              <a:buSzPts val="1500"/>
              <a:buFont typeface="Arial" panose="020B0604020202020204" pitchFamily="34" charset="0"/>
              <a:buChar char="•"/>
            </a:pPr>
            <a:r>
              <a:rPr lang="en-US" sz="1100" b="1" dirty="0"/>
              <a:t>Sampling: </a:t>
            </a:r>
            <a:r>
              <a:rPr lang="en-US" sz="1100" dirty="0"/>
              <a:t>Purposive, Snowball, Theoretical</a:t>
            </a:r>
          </a:p>
          <a:p>
            <a:pPr marL="285750" indent="-228600" defTabSz="914400">
              <a:lnSpc>
                <a:spcPct val="90000"/>
              </a:lnSpc>
              <a:spcBef>
                <a:spcPts val="1000"/>
              </a:spcBef>
              <a:buSzPts val="1500"/>
              <a:buFont typeface="Arial" panose="020B0604020202020204" pitchFamily="34" charset="0"/>
              <a:buChar char="•"/>
            </a:pPr>
            <a:r>
              <a:rPr lang="en-US" sz="1100" b="1" dirty="0"/>
              <a:t>Semi-structured interviews</a:t>
            </a:r>
          </a:p>
          <a:p>
            <a:pPr marL="285750" indent="-228600" defTabSz="914400">
              <a:lnSpc>
                <a:spcPct val="90000"/>
              </a:lnSpc>
              <a:spcBef>
                <a:spcPts val="1000"/>
              </a:spcBef>
              <a:buSzPts val="1500"/>
              <a:buFont typeface="Arial" panose="020B0604020202020204" pitchFamily="34" charset="0"/>
              <a:buChar char="•"/>
            </a:pPr>
            <a:r>
              <a:rPr lang="en-US" sz="1100" b="1" dirty="0"/>
              <a:t>Information worlds mapping </a:t>
            </a:r>
            <a:r>
              <a:rPr lang="en-US" sz="1100" i="1" dirty="0"/>
              <a:t>(Greyson, 2013)</a:t>
            </a:r>
          </a:p>
          <a:p>
            <a:pPr marL="285750" indent="-228600" defTabSz="914400">
              <a:lnSpc>
                <a:spcPct val="90000"/>
              </a:lnSpc>
              <a:spcBef>
                <a:spcPts val="1000"/>
              </a:spcBef>
              <a:buSzPts val="1500"/>
              <a:buFont typeface="Arial" panose="020B0604020202020204" pitchFamily="34" charset="0"/>
              <a:buChar char="•"/>
            </a:pPr>
            <a:r>
              <a:rPr lang="en-US" sz="1100" b="1" dirty="0"/>
              <a:t>In-person interviews</a:t>
            </a:r>
            <a:r>
              <a:rPr lang="en-US" sz="1100" dirty="0"/>
              <a:t> (with exception of 2 telephone)</a:t>
            </a:r>
          </a:p>
          <a:p>
            <a:pPr marL="285750" indent="-228600" defTabSz="914400">
              <a:lnSpc>
                <a:spcPct val="90000"/>
              </a:lnSpc>
              <a:spcBef>
                <a:spcPts val="1000"/>
              </a:spcBef>
              <a:buSzPts val="1500"/>
              <a:buFont typeface="Arial" panose="020B0604020202020204" pitchFamily="34" charset="0"/>
              <a:buChar char="•"/>
            </a:pPr>
            <a:r>
              <a:rPr lang="en-US" sz="1100" dirty="0"/>
              <a:t>Interviews </a:t>
            </a:r>
            <a:r>
              <a:rPr lang="en-US" sz="1100" b="1" dirty="0"/>
              <a:t>audio-recorded </a:t>
            </a:r>
            <a:r>
              <a:rPr lang="en-US" sz="1100" dirty="0"/>
              <a:t>&amp; </a:t>
            </a:r>
            <a:r>
              <a:rPr lang="en-US" sz="1100" b="1" dirty="0"/>
              <a:t>transcribed</a:t>
            </a:r>
          </a:p>
          <a:p>
            <a:pPr marL="285750" indent="-228600" defTabSz="914400">
              <a:lnSpc>
                <a:spcPct val="90000"/>
              </a:lnSpc>
              <a:spcBef>
                <a:spcPts val="1000"/>
              </a:spcBef>
              <a:buSzPts val="1500"/>
              <a:buFont typeface="Arial" panose="020B0604020202020204" pitchFamily="34" charset="0"/>
              <a:buChar char="•"/>
            </a:pPr>
            <a:r>
              <a:rPr lang="en-US" sz="1100" b="1" dirty="0"/>
              <a:t>Open qualitative coding </a:t>
            </a:r>
            <a:r>
              <a:rPr lang="en-US" sz="1100" i="1" dirty="0"/>
              <a:t>(Strauss &amp; Corbin, 1994)</a:t>
            </a:r>
          </a:p>
          <a:p>
            <a:pPr marL="285750" indent="-228600" defTabSz="914400">
              <a:lnSpc>
                <a:spcPct val="90000"/>
              </a:lnSpc>
              <a:spcBef>
                <a:spcPts val="1000"/>
              </a:spcBef>
              <a:buSzPts val="1500"/>
              <a:buFont typeface="Arial" panose="020B0604020202020204" pitchFamily="34" charset="0"/>
              <a:buChar char="•"/>
            </a:pPr>
            <a:r>
              <a:rPr lang="en-US" sz="1100" b="1" dirty="0"/>
              <a:t>Validity: </a:t>
            </a:r>
            <a:r>
              <a:rPr lang="en-US" sz="1100" dirty="0"/>
              <a:t>Team coding meetings, member-checking, multiple data collection methods</a:t>
            </a:r>
          </a:p>
          <a:p>
            <a:pPr marL="285750" indent="-228600" defTabSz="914400">
              <a:lnSpc>
                <a:spcPct val="90000"/>
              </a:lnSpc>
              <a:spcBef>
                <a:spcPts val="1000"/>
              </a:spcBef>
              <a:buSzPts val="1500"/>
              <a:buFont typeface="Arial" panose="020B0604020202020204" pitchFamily="34" charset="0"/>
              <a:buChar char="•"/>
            </a:pPr>
            <a:r>
              <a:rPr lang="en-US" sz="1100" dirty="0"/>
              <a:t>Pseudonyms used</a:t>
            </a:r>
            <a:endParaRPr lang="en-US" sz="1100" b="1" dirty="0"/>
          </a:p>
        </p:txBody>
      </p:sp>
      <p:sp>
        <p:nvSpPr>
          <p:cNvPr id="102" name="Google Shape;102;p21"/>
          <p:cNvSpPr txBox="1">
            <a:spLocks noGrp="1"/>
          </p:cNvSpPr>
          <p:nvPr>
            <p:ph type="title"/>
          </p:nvPr>
        </p:nvSpPr>
        <p:spPr>
          <a:xfrm>
            <a:off x="452628" y="2131128"/>
            <a:ext cx="2524105" cy="881244"/>
          </a:xfrm>
          <a:prstGeom prst="rect">
            <a:avLst/>
          </a:prstGeom>
          <a:solidFill>
            <a:schemeClr val="bg1">
              <a:alpha val="80000"/>
            </a:schemeClr>
          </a:solidFill>
          <a:ln>
            <a:solidFill>
              <a:schemeClr val="tx1">
                <a:lumMod val="75000"/>
                <a:lumOff val="25000"/>
              </a:schemeClr>
            </a:solidFill>
          </a:ln>
        </p:spPr>
        <p:txBody>
          <a:bodyPr spcFirstLastPara="1" vert="horz" lIns="182880" tIns="182880" rIns="182880" bIns="182880" rtlCol="0" anchor="ctr" anchorCtr="0">
            <a:normAutofit/>
          </a:bodyPr>
          <a:lstStyle/>
          <a:p>
            <a:pPr defTabSz="914400">
              <a:spcBef>
                <a:spcPct val="0"/>
              </a:spcBef>
            </a:pPr>
            <a:r>
              <a:rPr lang="en-US" sz="1600" spc="200">
                <a:solidFill>
                  <a:schemeClr val="tx1">
                    <a:lumMod val="85000"/>
                    <a:lumOff val="15000"/>
                  </a:schemeClr>
                </a:solidFill>
              </a:rPr>
              <a:t>Methods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
        <p:cNvGrpSpPr/>
        <p:nvPr/>
      </p:nvGrpSpPr>
      <p:grpSpPr>
        <a:xfrm>
          <a:off x="0" y="0"/>
          <a:ext cx="0" cy="0"/>
          <a:chOff x="0" y="0"/>
          <a:chExt cx="0" cy="0"/>
        </a:xfrm>
      </p:grpSpPr>
      <p:pic>
        <p:nvPicPr>
          <p:cNvPr id="11" name="Picture 10">
            <a:extLst>
              <a:ext uri="{FF2B5EF4-FFF2-40B4-BE49-F238E27FC236}">
                <a16:creationId xmlns:a16="http://schemas.microsoft.com/office/drawing/2014/main" id="{7C1BE175-B4AB-3E4B-992D-18AEB6640A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90343" y="4651461"/>
            <a:ext cx="1096801" cy="498546"/>
          </a:xfrm>
          <a:prstGeom prst="rect">
            <a:avLst/>
          </a:prstGeom>
        </p:spPr>
      </p:pic>
      <p:pic>
        <p:nvPicPr>
          <p:cNvPr id="12" name="Picture 11">
            <a:extLst>
              <a:ext uri="{FF2B5EF4-FFF2-40B4-BE49-F238E27FC236}">
                <a16:creationId xmlns:a16="http://schemas.microsoft.com/office/drawing/2014/main" id="{70CAF5D3-0401-4449-A83C-D592F64EDF8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87144" y="4763574"/>
            <a:ext cx="1011503" cy="274320"/>
          </a:xfrm>
          <a:prstGeom prst="rect">
            <a:avLst/>
          </a:prstGeom>
        </p:spPr>
      </p:pic>
      <p:sp useBgFill="1">
        <p:nvSpPr>
          <p:cNvPr id="114" name="Rectangle 113">
            <a:extLst>
              <a:ext uri="{FF2B5EF4-FFF2-40B4-BE49-F238E27FC236}">
                <a16:creationId xmlns:a16="http://schemas.microsoft.com/office/drawing/2014/main" id="{3ED03601-4724-4293-A32A-3A0879C5D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858000"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E433AC3-E189-483B-9E8C-DFD5D2A18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8881"/>
            <a:ext cx="6858000" cy="14546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9" name="Google Shape;109;p22"/>
          <p:cNvGraphicFramePr/>
          <p:nvPr>
            <p:extLst>
              <p:ext uri="{D42A27DB-BD31-4B8C-83A1-F6EECF244321}">
                <p14:modId xmlns:p14="http://schemas.microsoft.com/office/powerpoint/2010/main" val="2316447130"/>
              </p:ext>
            </p:extLst>
          </p:nvPr>
        </p:nvGraphicFramePr>
        <p:xfrm>
          <a:off x="4359638" y="150409"/>
          <a:ext cx="2299961" cy="2500343"/>
        </p:xfrm>
        <a:graphic>
          <a:graphicData uri="http://schemas.openxmlformats.org/drawingml/2006/table">
            <a:tbl>
              <a:tblPr firstRow="1" bandRow="1">
                <a:tableStyleId>{5DA37D80-6434-44D0-A028-1B22A696006F}</a:tableStyleId>
              </a:tblPr>
              <a:tblGrid>
                <a:gridCol w="1481976">
                  <a:extLst>
                    <a:ext uri="{9D8B030D-6E8A-4147-A177-3AD203B41FA5}">
                      <a16:colId xmlns:a16="http://schemas.microsoft.com/office/drawing/2014/main" val="20006"/>
                    </a:ext>
                  </a:extLst>
                </a:gridCol>
                <a:gridCol w="314644">
                  <a:extLst>
                    <a:ext uri="{9D8B030D-6E8A-4147-A177-3AD203B41FA5}">
                      <a16:colId xmlns:a16="http://schemas.microsoft.com/office/drawing/2014/main" val="20007"/>
                    </a:ext>
                  </a:extLst>
                </a:gridCol>
                <a:gridCol w="503341">
                  <a:extLst>
                    <a:ext uri="{9D8B030D-6E8A-4147-A177-3AD203B41FA5}">
                      <a16:colId xmlns:a16="http://schemas.microsoft.com/office/drawing/2014/main" val="20008"/>
                    </a:ext>
                  </a:extLst>
                </a:gridCol>
              </a:tblGrid>
              <a:tr h="230247">
                <a:tc>
                  <a:txBody>
                    <a:bodyPr/>
                    <a:lstStyle/>
                    <a:p>
                      <a:pPr marL="0" lvl="0" indent="0" algn="l" rtl="0">
                        <a:lnSpc>
                          <a:spcPct val="115000"/>
                        </a:lnSpc>
                        <a:spcBef>
                          <a:spcPts val="0"/>
                        </a:spcBef>
                        <a:spcAft>
                          <a:spcPts val="0"/>
                        </a:spcAft>
                        <a:buNone/>
                      </a:pPr>
                      <a:r>
                        <a:rPr lang="en" sz="1000" b="1" i="1" dirty="0">
                          <a:sym typeface="Times New Roman"/>
                        </a:rPr>
                        <a:t>Education</a:t>
                      </a:r>
                      <a:endParaRPr sz="1000" b="1" i="1"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b="1" i="1">
                          <a:sym typeface="Times New Roman"/>
                        </a:rPr>
                        <a:t>n</a:t>
                      </a:r>
                      <a:endParaRPr sz="1000" b="1" i="1">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b="1" i="1" dirty="0">
                          <a:sym typeface="Times New Roman"/>
                        </a:rPr>
                        <a:t>%</a:t>
                      </a:r>
                      <a:endParaRPr sz="1000" b="1" i="1" dirty="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0001"/>
                  </a:ext>
                </a:extLst>
              </a:tr>
              <a:tr h="230247">
                <a:tc>
                  <a:txBody>
                    <a:bodyPr/>
                    <a:lstStyle/>
                    <a:p>
                      <a:pPr marL="0" lvl="0" indent="0" algn="l" rtl="0">
                        <a:lnSpc>
                          <a:spcPct val="115000"/>
                        </a:lnSpc>
                        <a:spcBef>
                          <a:spcPts val="0"/>
                        </a:spcBef>
                        <a:spcAft>
                          <a:spcPts val="0"/>
                        </a:spcAft>
                        <a:buNone/>
                      </a:pPr>
                      <a:r>
                        <a:rPr lang="en" sz="1000" dirty="0">
                          <a:sym typeface="Times New Roman"/>
                        </a:rPr>
                        <a:t>Some college credit</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7</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24%</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0002"/>
                  </a:ext>
                </a:extLst>
              </a:tr>
              <a:tr h="230247">
                <a:tc>
                  <a:txBody>
                    <a:bodyPr/>
                    <a:lstStyle/>
                    <a:p>
                      <a:pPr marL="0" lvl="0" indent="0" algn="l" rtl="0">
                        <a:lnSpc>
                          <a:spcPct val="115000"/>
                        </a:lnSpc>
                        <a:spcBef>
                          <a:spcPts val="0"/>
                        </a:spcBef>
                        <a:spcAft>
                          <a:spcPts val="0"/>
                        </a:spcAft>
                        <a:buNone/>
                      </a:pPr>
                      <a:r>
                        <a:rPr lang="en" sz="1000" dirty="0">
                          <a:sym typeface="Times New Roman"/>
                        </a:rPr>
                        <a:t>Master’s degree</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6</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20%</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0003"/>
                  </a:ext>
                </a:extLst>
              </a:tr>
              <a:tr h="230247">
                <a:tc>
                  <a:txBody>
                    <a:bodyPr/>
                    <a:lstStyle/>
                    <a:p>
                      <a:pPr marL="0" lvl="0" indent="0" algn="l" rtl="0">
                        <a:lnSpc>
                          <a:spcPct val="115000"/>
                        </a:lnSpc>
                        <a:spcBef>
                          <a:spcPts val="0"/>
                        </a:spcBef>
                        <a:spcAft>
                          <a:spcPts val="0"/>
                        </a:spcAft>
                        <a:buNone/>
                      </a:pPr>
                      <a:r>
                        <a:rPr lang="en" sz="1000" dirty="0">
                          <a:sym typeface="Times New Roman"/>
                        </a:rPr>
                        <a:t>Associate degree</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5</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17%</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0004"/>
                  </a:ext>
                </a:extLst>
              </a:tr>
              <a:tr h="230247">
                <a:tc>
                  <a:txBody>
                    <a:bodyPr/>
                    <a:lstStyle/>
                    <a:p>
                      <a:pPr marL="0" lvl="0" indent="0" algn="l" rtl="0">
                        <a:lnSpc>
                          <a:spcPct val="115000"/>
                        </a:lnSpc>
                        <a:spcBef>
                          <a:spcPts val="0"/>
                        </a:spcBef>
                        <a:spcAft>
                          <a:spcPts val="0"/>
                        </a:spcAft>
                        <a:buNone/>
                      </a:pPr>
                      <a:r>
                        <a:rPr lang="en" sz="1000" dirty="0">
                          <a:sym typeface="Times New Roman"/>
                        </a:rPr>
                        <a:t>Bachelor’s degree</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5</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17%</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0005"/>
                  </a:ext>
                </a:extLst>
              </a:tr>
              <a:tr h="319580">
                <a:tc>
                  <a:txBody>
                    <a:bodyPr/>
                    <a:lstStyle/>
                    <a:p>
                      <a:pPr marL="0" lvl="0" indent="0" algn="l" rtl="0">
                        <a:lnSpc>
                          <a:spcPct val="115000"/>
                        </a:lnSpc>
                        <a:spcBef>
                          <a:spcPts val="0"/>
                        </a:spcBef>
                        <a:spcAft>
                          <a:spcPts val="0"/>
                        </a:spcAft>
                        <a:buNone/>
                      </a:pPr>
                      <a:r>
                        <a:rPr lang="en" sz="1000" dirty="0">
                          <a:sym typeface="Times New Roman"/>
                        </a:rPr>
                        <a:t>In high school</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dirty="0">
                          <a:sym typeface="Times New Roman"/>
                        </a:rPr>
                        <a:t>2</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7%</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0006"/>
                  </a:ext>
                </a:extLst>
              </a:tr>
              <a:tr h="230247">
                <a:tc>
                  <a:txBody>
                    <a:bodyPr/>
                    <a:lstStyle/>
                    <a:p>
                      <a:pPr marL="0" lvl="0" indent="0" algn="l" rtl="0">
                        <a:lnSpc>
                          <a:spcPct val="115000"/>
                        </a:lnSpc>
                        <a:spcBef>
                          <a:spcPts val="0"/>
                        </a:spcBef>
                        <a:spcAft>
                          <a:spcPts val="0"/>
                        </a:spcAft>
                        <a:buNone/>
                      </a:pPr>
                      <a:r>
                        <a:rPr lang="en" sz="1000">
                          <a:sym typeface="Times New Roman"/>
                        </a:rPr>
                        <a:t>In middle school</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dirty="0">
                          <a:sym typeface="Times New Roman"/>
                        </a:rPr>
                        <a:t>2</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7%</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0007"/>
                  </a:ext>
                </a:extLst>
              </a:tr>
              <a:tr h="230247">
                <a:tc>
                  <a:txBody>
                    <a:bodyPr/>
                    <a:lstStyle/>
                    <a:p>
                      <a:pPr marL="0" lvl="0" indent="0" algn="l" rtl="0">
                        <a:lnSpc>
                          <a:spcPct val="115000"/>
                        </a:lnSpc>
                        <a:spcBef>
                          <a:spcPts val="0"/>
                        </a:spcBef>
                        <a:spcAft>
                          <a:spcPts val="0"/>
                        </a:spcAft>
                        <a:buNone/>
                      </a:pPr>
                      <a:r>
                        <a:rPr lang="en" sz="1000">
                          <a:sym typeface="Times New Roman"/>
                        </a:rPr>
                        <a:t>High school diploma</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dirty="0">
                          <a:sym typeface="Times New Roman"/>
                        </a:rPr>
                        <a:t>1</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4%</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0008"/>
                  </a:ext>
                </a:extLst>
              </a:tr>
              <a:tr h="230247">
                <a:tc>
                  <a:txBody>
                    <a:bodyPr/>
                    <a:lstStyle/>
                    <a:p>
                      <a:pPr marL="0" lvl="0" indent="0" algn="l" rtl="0">
                        <a:lnSpc>
                          <a:spcPct val="115000"/>
                        </a:lnSpc>
                        <a:spcBef>
                          <a:spcPts val="0"/>
                        </a:spcBef>
                        <a:spcAft>
                          <a:spcPts val="0"/>
                        </a:spcAft>
                        <a:buNone/>
                      </a:pPr>
                      <a:r>
                        <a:rPr lang="en" sz="1000">
                          <a:sym typeface="Times New Roman"/>
                        </a:rPr>
                        <a:t>Doctoral degree</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dirty="0">
                          <a:sym typeface="Times New Roman"/>
                        </a:rPr>
                        <a:t>1</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dirty="0">
                          <a:sym typeface="Times New Roman"/>
                        </a:rPr>
                        <a:t>4%</a:t>
                      </a:r>
                      <a:endParaRPr sz="1000" dirty="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0009"/>
                  </a:ext>
                </a:extLst>
              </a:tr>
              <a:tr h="230247">
                <a:tc>
                  <a:txBody>
                    <a:bodyPr/>
                    <a:lstStyle/>
                    <a:p>
                      <a:pPr marL="0" lvl="0" indent="0" algn="l" rtl="0">
                        <a:lnSpc>
                          <a:spcPct val="115000"/>
                        </a:lnSpc>
                        <a:spcBef>
                          <a:spcPts val="0"/>
                        </a:spcBef>
                        <a:spcAft>
                          <a:spcPts val="0"/>
                        </a:spcAft>
                        <a:buNone/>
                      </a:pPr>
                      <a:r>
                        <a:rPr lang="en-US" sz="1000" dirty="0">
                          <a:sym typeface="Times New Roman"/>
                        </a:rPr>
                        <a:t>GED or alt. credential</a:t>
                      </a:r>
                      <a:endParaRPr sz="1000" dirty="0">
                        <a:latin typeface="+mn-lt"/>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US" sz="1000" dirty="0">
                          <a:sym typeface="Times New Roman"/>
                        </a:rPr>
                        <a:t>1</a:t>
                      </a:r>
                      <a:endParaRPr sz="1000" dirty="0">
                        <a:latin typeface="+mn-lt"/>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US" sz="1000" dirty="0">
                          <a:sym typeface="Times New Roman"/>
                        </a:rPr>
                        <a:t>4%</a:t>
                      </a:r>
                      <a:endParaRPr sz="1000" dirty="0">
                        <a:latin typeface="+mn-lt"/>
                        <a:ea typeface="Times New Roman"/>
                        <a:cs typeface="Times New Roman"/>
                        <a:sym typeface="Times New Roman"/>
                      </a:endParaRPr>
                    </a:p>
                  </a:txBody>
                  <a:tcPr marL="30262" marR="30262" marT="40346" marB="40346"/>
                </a:tc>
                <a:extLst>
                  <a:ext uri="{0D108BD9-81ED-4DB2-BD59-A6C34878D82A}">
                    <a16:rowId xmlns:a16="http://schemas.microsoft.com/office/drawing/2014/main" val="3159510709"/>
                  </a:ext>
                </a:extLst>
              </a:tr>
            </a:tbl>
          </a:graphicData>
        </a:graphic>
      </p:graphicFrame>
      <p:graphicFrame>
        <p:nvGraphicFramePr>
          <p:cNvPr id="3" name="Table 2">
            <a:extLst>
              <a:ext uri="{FF2B5EF4-FFF2-40B4-BE49-F238E27FC236}">
                <a16:creationId xmlns:a16="http://schemas.microsoft.com/office/drawing/2014/main" id="{7FAD8575-546C-154C-B949-60FEFB163657}"/>
              </a:ext>
            </a:extLst>
          </p:cNvPr>
          <p:cNvGraphicFramePr>
            <a:graphicFrameLocks noGrp="1"/>
          </p:cNvGraphicFramePr>
          <p:nvPr>
            <p:extLst>
              <p:ext uri="{D42A27DB-BD31-4B8C-83A1-F6EECF244321}">
                <p14:modId xmlns:p14="http://schemas.microsoft.com/office/powerpoint/2010/main" val="2814770198"/>
              </p:ext>
            </p:extLst>
          </p:nvPr>
        </p:nvGraphicFramePr>
        <p:xfrm>
          <a:off x="1912356" y="163166"/>
          <a:ext cx="2286967" cy="1907198"/>
        </p:xfrm>
        <a:graphic>
          <a:graphicData uri="http://schemas.openxmlformats.org/drawingml/2006/table">
            <a:tbl>
              <a:tblPr firstRow="1" bandRow="1">
                <a:tableStyleId>{8799B23B-EC83-4686-B30A-512413B5E67A}</a:tableStyleId>
              </a:tblPr>
              <a:tblGrid>
                <a:gridCol w="1588101">
                  <a:extLst>
                    <a:ext uri="{9D8B030D-6E8A-4147-A177-3AD203B41FA5}">
                      <a16:colId xmlns:a16="http://schemas.microsoft.com/office/drawing/2014/main" val="75577232"/>
                    </a:ext>
                  </a:extLst>
                </a:gridCol>
                <a:gridCol w="300108">
                  <a:extLst>
                    <a:ext uri="{9D8B030D-6E8A-4147-A177-3AD203B41FA5}">
                      <a16:colId xmlns:a16="http://schemas.microsoft.com/office/drawing/2014/main" val="2709798242"/>
                    </a:ext>
                  </a:extLst>
                </a:gridCol>
                <a:gridCol w="398758">
                  <a:extLst>
                    <a:ext uri="{9D8B030D-6E8A-4147-A177-3AD203B41FA5}">
                      <a16:colId xmlns:a16="http://schemas.microsoft.com/office/drawing/2014/main" val="3872020016"/>
                    </a:ext>
                  </a:extLst>
                </a:gridCol>
              </a:tblGrid>
              <a:tr h="248273">
                <a:tc>
                  <a:txBody>
                    <a:bodyPr/>
                    <a:lstStyle/>
                    <a:p>
                      <a:pPr marL="0" lvl="0" indent="0" algn="l" rtl="0">
                        <a:lnSpc>
                          <a:spcPct val="115000"/>
                        </a:lnSpc>
                        <a:spcBef>
                          <a:spcPts val="0"/>
                        </a:spcBef>
                        <a:spcAft>
                          <a:spcPts val="0"/>
                        </a:spcAft>
                        <a:buNone/>
                      </a:pPr>
                      <a:r>
                        <a:rPr lang="en" sz="1000" b="1" i="1" dirty="0">
                          <a:sym typeface="Times New Roman"/>
                        </a:rPr>
                        <a:t>Race &amp; Ethnicity</a:t>
                      </a:r>
                      <a:endParaRPr sz="1000" b="1" i="1"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b="1" i="1" dirty="0">
                          <a:sym typeface="Times New Roman"/>
                        </a:rPr>
                        <a:t>n</a:t>
                      </a:r>
                      <a:endParaRPr sz="1000" b="1" i="1"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b="1" i="1" dirty="0">
                          <a:sym typeface="Times New Roman"/>
                        </a:rPr>
                        <a:t>%</a:t>
                      </a:r>
                      <a:endParaRPr sz="1000" b="1" i="1" dirty="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3007735149"/>
                  </a:ext>
                </a:extLst>
              </a:tr>
              <a:tr h="248273">
                <a:tc>
                  <a:txBody>
                    <a:bodyPr/>
                    <a:lstStyle/>
                    <a:p>
                      <a:pPr marL="0" lvl="0" indent="0" algn="l" rtl="0">
                        <a:lnSpc>
                          <a:spcPct val="115000"/>
                        </a:lnSpc>
                        <a:spcBef>
                          <a:spcPts val="0"/>
                        </a:spcBef>
                        <a:spcAft>
                          <a:spcPts val="0"/>
                        </a:spcAft>
                        <a:buNone/>
                      </a:pPr>
                      <a:r>
                        <a:rPr lang="en" sz="1000" dirty="0">
                          <a:sym typeface="Times New Roman"/>
                        </a:rPr>
                        <a:t>White</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18</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60%</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2701739297"/>
                  </a:ext>
                </a:extLst>
              </a:tr>
              <a:tr h="248273">
                <a:tc>
                  <a:txBody>
                    <a:bodyPr/>
                    <a:lstStyle/>
                    <a:p>
                      <a:pPr marL="0" lvl="0" indent="0" algn="l" rtl="0">
                        <a:lnSpc>
                          <a:spcPct val="115000"/>
                        </a:lnSpc>
                        <a:spcBef>
                          <a:spcPts val="0"/>
                        </a:spcBef>
                        <a:spcAft>
                          <a:spcPts val="0"/>
                        </a:spcAft>
                        <a:buNone/>
                      </a:pPr>
                      <a:r>
                        <a:rPr lang="en" sz="1000">
                          <a:sym typeface="Times New Roman"/>
                        </a:rPr>
                        <a:t>Black</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dirty="0">
                          <a:sym typeface="Times New Roman"/>
                        </a:rPr>
                        <a:t>7</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24%</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028886192"/>
                  </a:ext>
                </a:extLst>
              </a:tr>
              <a:tr h="248273">
                <a:tc>
                  <a:txBody>
                    <a:bodyPr/>
                    <a:lstStyle/>
                    <a:p>
                      <a:pPr marL="0" lvl="0" indent="0" algn="l" rtl="0">
                        <a:lnSpc>
                          <a:spcPct val="115000"/>
                        </a:lnSpc>
                        <a:spcBef>
                          <a:spcPts val="0"/>
                        </a:spcBef>
                        <a:spcAft>
                          <a:spcPts val="0"/>
                        </a:spcAft>
                        <a:buNone/>
                      </a:pPr>
                      <a:r>
                        <a:rPr lang="en" sz="1000">
                          <a:sym typeface="Times New Roman"/>
                        </a:rPr>
                        <a:t>Black, White</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dirty="0">
                          <a:sym typeface="Times New Roman"/>
                        </a:rPr>
                        <a:t>2</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7%</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362707124"/>
                  </a:ext>
                </a:extLst>
              </a:tr>
              <a:tr h="248273">
                <a:tc>
                  <a:txBody>
                    <a:bodyPr/>
                    <a:lstStyle/>
                    <a:p>
                      <a:pPr marL="0" lvl="0" indent="0" algn="l" rtl="0">
                        <a:lnSpc>
                          <a:spcPct val="115000"/>
                        </a:lnSpc>
                        <a:spcBef>
                          <a:spcPts val="0"/>
                        </a:spcBef>
                        <a:spcAft>
                          <a:spcPts val="0"/>
                        </a:spcAft>
                        <a:buNone/>
                      </a:pPr>
                      <a:r>
                        <a:rPr lang="en" sz="1000">
                          <a:sym typeface="Times New Roman"/>
                        </a:rPr>
                        <a:t>Black, Afro-Caribbean</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1</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dirty="0">
                          <a:sym typeface="Times New Roman"/>
                        </a:rPr>
                        <a:t>4%</a:t>
                      </a:r>
                      <a:endParaRPr sz="1000" dirty="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3734604021"/>
                  </a:ext>
                </a:extLst>
              </a:tr>
              <a:tr h="378258">
                <a:tc>
                  <a:txBody>
                    <a:bodyPr/>
                    <a:lstStyle/>
                    <a:p>
                      <a:pPr marL="0" lvl="0" indent="0" algn="l" rtl="0">
                        <a:lnSpc>
                          <a:spcPct val="115000"/>
                        </a:lnSpc>
                        <a:spcBef>
                          <a:spcPts val="0"/>
                        </a:spcBef>
                        <a:spcAft>
                          <a:spcPts val="0"/>
                        </a:spcAft>
                        <a:buNone/>
                      </a:pPr>
                      <a:r>
                        <a:rPr lang="en" sz="1000">
                          <a:sym typeface="Times New Roman"/>
                        </a:rPr>
                        <a:t>Aboriginal, Arab/West Asian, Black, White</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1</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dirty="0">
                          <a:sym typeface="Times New Roman"/>
                        </a:rPr>
                        <a:t>4%</a:t>
                      </a:r>
                      <a:endParaRPr sz="1000" dirty="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4201732600"/>
                  </a:ext>
                </a:extLst>
              </a:tr>
              <a:tr h="248273">
                <a:tc>
                  <a:txBody>
                    <a:bodyPr/>
                    <a:lstStyle/>
                    <a:p>
                      <a:pPr marL="0" lvl="0" indent="0" algn="l" rtl="0">
                        <a:lnSpc>
                          <a:spcPct val="115000"/>
                        </a:lnSpc>
                        <a:spcBef>
                          <a:spcPts val="0"/>
                        </a:spcBef>
                        <a:spcAft>
                          <a:spcPts val="0"/>
                        </a:spcAft>
                        <a:buNone/>
                      </a:pPr>
                      <a:r>
                        <a:rPr lang="en" sz="1000" dirty="0">
                          <a:sym typeface="Times New Roman"/>
                        </a:rPr>
                        <a:t>Black, White, Egyptian</a:t>
                      </a:r>
                      <a:endParaRPr sz="1000"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1</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dirty="0">
                          <a:sym typeface="Times New Roman"/>
                        </a:rPr>
                        <a:t>4%</a:t>
                      </a:r>
                      <a:endParaRPr sz="1000" dirty="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482183031"/>
                  </a:ext>
                </a:extLst>
              </a:tr>
            </a:tbl>
          </a:graphicData>
        </a:graphic>
      </p:graphicFrame>
      <p:graphicFrame>
        <p:nvGraphicFramePr>
          <p:cNvPr id="2" name="Table 1">
            <a:extLst>
              <a:ext uri="{FF2B5EF4-FFF2-40B4-BE49-F238E27FC236}">
                <a16:creationId xmlns:a16="http://schemas.microsoft.com/office/drawing/2014/main" id="{BD642948-FFEC-AC40-AC37-4AC94EF18354}"/>
              </a:ext>
            </a:extLst>
          </p:cNvPr>
          <p:cNvGraphicFramePr>
            <a:graphicFrameLocks noGrp="1"/>
          </p:cNvGraphicFramePr>
          <p:nvPr>
            <p:extLst>
              <p:ext uri="{D42A27DB-BD31-4B8C-83A1-F6EECF244321}">
                <p14:modId xmlns:p14="http://schemas.microsoft.com/office/powerpoint/2010/main" val="691063505"/>
              </p:ext>
            </p:extLst>
          </p:nvPr>
        </p:nvGraphicFramePr>
        <p:xfrm>
          <a:off x="211394" y="150409"/>
          <a:ext cx="1582000" cy="1867896"/>
        </p:xfrm>
        <a:graphic>
          <a:graphicData uri="http://schemas.openxmlformats.org/drawingml/2006/table">
            <a:tbl>
              <a:tblPr firstRow="1" bandRow="1">
                <a:tableStyleId>{BC89EF96-8CEA-46FF-86C4-4CE0E7609802}</a:tableStyleId>
              </a:tblPr>
              <a:tblGrid>
                <a:gridCol w="597817">
                  <a:extLst>
                    <a:ext uri="{9D8B030D-6E8A-4147-A177-3AD203B41FA5}">
                      <a16:colId xmlns:a16="http://schemas.microsoft.com/office/drawing/2014/main" val="621323300"/>
                    </a:ext>
                  </a:extLst>
                </a:gridCol>
                <a:gridCol w="414972">
                  <a:extLst>
                    <a:ext uri="{9D8B030D-6E8A-4147-A177-3AD203B41FA5}">
                      <a16:colId xmlns:a16="http://schemas.microsoft.com/office/drawing/2014/main" val="4052148165"/>
                    </a:ext>
                  </a:extLst>
                </a:gridCol>
                <a:gridCol w="569211">
                  <a:extLst>
                    <a:ext uri="{9D8B030D-6E8A-4147-A177-3AD203B41FA5}">
                      <a16:colId xmlns:a16="http://schemas.microsoft.com/office/drawing/2014/main" val="3554990599"/>
                    </a:ext>
                  </a:extLst>
                </a:gridCol>
              </a:tblGrid>
              <a:tr h="248273">
                <a:tc>
                  <a:txBody>
                    <a:bodyPr/>
                    <a:lstStyle/>
                    <a:p>
                      <a:pPr marL="0" lvl="0" indent="0" algn="l" rtl="0">
                        <a:lnSpc>
                          <a:spcPct val="115000"/>
                        </a:lnSpc>
                        <a:spcBef>
                          <a:spcPts val="0"/>
                        </a:spcBef>
                        <a:spcAft>
                          <a:spcPts val="0"/>
                        </a:spcAft>
                        <a:buNone/>
                      </a:pPr>
                      <a:r>
                        <a:rPr lang="en" sz="1000" b="1" i="1">
                          <a:sym typeface="Times New Roman"/>
                        </a:rPr>
                        <a:t>Age</a:t>
                      </a:r>
                      <a:endParaRPr sz="1000" b="1" i="1">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b="1" i="1" dirty="0">
                          <a:sym typeface="Times New Roman"/>
                        </a:rPr>
                        <a:t>n</a:t>
                      </a:r>
                      <a:endParaRPr sz="1000" b="1" i="1" dirty="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b="1" i="1" dirty="0">
                          <a:sym typeface="Times New Roman"/>
                        </a:rPr>
                        <a:t>%</a:t>
                      </a:r>
                      <a:endParaRPr sz="1000" b="1" i="1" dirty="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4025180003"/>
                  </a:ext>
                </a:extLst>
              </a:tr>
              <a:tr h="248273">
                <a:tc>
                  <a:txBody>
                    <a:bodyPr/>
                    <a:lstStyle/>
                    <a:p>
                      <a:pPr marL="0" lvl="0" indent="0" algn="l" rtl="0">
                        <a:lnSpc>
                          <a:spcPct val="115000"/>
                        </a:lnSpc>
                        <a:spcBef>
                          <a:spcPts val="0"/>
                        </a:spcBef>
                        <a:spcAft>
                          <a:spcPts val="0"/>
                        </a:spcAft>
                        <a:buNone/>
                      </a:pPr>
                      <a:r>
                        <a:rPr lang="en" sz="1000">
                          <a:sym typeface="Times New Roman"/>
                        </a:rPr>
                        <a:t>18-25</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11</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37%</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038606155"/>
                  </a:ext>
                </a:extLst>
              </a:tr>
              <a:tr h="248273">
                <a:tc>
                  <a:txBody>
                    <a:bodyPr/>
                    <a:lstStyle/>
                    <a:p>
                      <a:pPr marL="0" lvl="0" indent="0" algn="l" rtl="0">
                        <a:lnSpc>
                          <a:spcPct val="115000"/>
                        </a:lnSpc>
                        <a:spcBef>
                          <a:spcPts val="0"/>
                        </a:spcBef>
                        <a:spcAft>
                          <a:spcPts val="0"/>
                        </a:spcAft>
                        <a:buNone/>
                      </a:pPr>
                      <a:r>
                        <a:rPr lang="en" sz="1000">
                          <a:sym typeface="Times New Roman"/>
                        </a:rPr>
                        <a:t>35-54</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7</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24%</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1975718331"/>
                  </a:ext>
                </a:extLst>
              </a:tr>
              <a:tr h="248273">
                <a:tc>
                  <a:txBody>
                    <a:bodyPr/>
                    <a:lstStyle/>
                    <a:p>
                      <a:pPr marL="0" lvl="0" indent="0" algn="l" rtl="0">
                        <a:lnSpc>
                          <a:spcPct val="115000"/>
                        </a:lnSpc>
                        <a:spcBef>
                          <a:spcPts val="0"/>
                        </a:spcBef>
                        <a:spcAft>
                          <a:spcPts val="0"/>
                        </a:spcAft>
                        <a:buNone/>
                      </a:pPr>
                      <a:r>
                        <a:rPr lang="en" sz="1000">
                          <a:sym typeface="Times New Roman"/>
                        </a:rPr>
                        <a:t>55-64</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4</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14%</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2120808701"/>
                  </a:ext>
                </a:extLst>
              </a:tr>
              <a:tr h="248273">
                <a:tc>
                  <a:txBody>
                    <a:bodyPr/>
                    <a:lstStyle/>
                    <a:p>
                      <a:pPr marL="0" lvl="0" indent="0" algn="l" rtl="0">
                        <a:lnSpc>
                          <a:spcPct val="115000"/>
                        </a:lnSpc>
                        <a:spcBef>
                          <a:spcPts val="0"/>
                        </a:spcBef>
                        <a:spcAft>
                          <a:spcPts val="0"/>
                        </a:spcAft>
                        <a:buNone/>
                      </a:pPr>
                      <a:r>
                        <a:rPr lang="en" sz="1000">
                          <a:sym typeface="Times New Roman"/>
                        </a:rPr>
                        <a:t>13-17</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4</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14%</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3939227292"/>
                  </a:ext>
                </a:extLst>
              </a:tr>
              <a:tr h="378258">
                <a:tc>
                  <a:txBody>
                    <a:bodyPr/>
                    <a:lstStyle/>
                    <a:p>
                      <a:pPr marL="0" lvl="0" indent="0" algn="l" rtl="0">
                        <a:lnSpc>
                          <a:spcPct val="115000"/>
                        </a:lnSpc>
                        <a:spcBef>
                          <a:spcPts val="0"/>
                        </a:spcBef>
                        <a:spcAft>
                          <a:spcPts val="0"/>
                        </a:spcAft>
                        <a:buNone/>
                      </a:pPr>
                      <a:r>
                        <a:rPr lang="en" sz="1000">
                          <a:sym typeface="Times New Roman"/>
                        </a:rPr>
                        <a:t>26-34</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3</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10%</a:t>
                      </a:r>
                      <a:endParaRPr sz="100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3207309479"/>
                  </a:ext>
                </a:extLst>
              </a:tr>
              <a:tr h="248273">
                <a:tc>
                  <a:txBody>
                    <a:bodyPr/>
                    <a:lstStyle/>
                    <a:p>
                      <a:pPr marL="0" lvl="0" indent="0" algn="l" rtl="0">
                        <a:lnSpc>
                          <a:spcPct val="115000"/>
                        </a:lnSpc>
                        <a:spcBef>
                          <a:spcPts val="0"/>
                        </a:spcBef>
                        <a:spcAft>
                          <a:spcPts val="0"/>
                        </a:spcAft>
                        <a:buNone/>
                      </a:pPr>
                      <a:r>
                        <a:rPr lang="en" sz="1000">
                          <a:sym typeface="Times New Roman"/>
                        </a:rPr>
                        <a:t>65+</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a:sym typeface="Times New Roman"/>
                        </a:rPr>
                        <a:t>1</a:t>
                      </a:r>
                      <a:endParaRPr sz="1000">
                        <a:latin typeface="Times New Roman"/>
                        <a:ea typeface="Times New Roman"/>
                        <a:cs typeface="Times New Roman"/>
                        <a:sym typeface="Times New Roman"/>
                      </a:endParaRPr>
                    </a:p>
                  </a:txBody>
                  <a:tcPr marL="30262" marR="30262" marT="40346" marB="40346"/>
                </a:tc>
                <a:tc>
                  <a:txBody>
                    <a:bodyPr/>
                    <a:lstStyle/>
                    <a:p>
                      <a:pPr marL="0" lvl="0" indent="0" algn="l" rtl="0">
                        <a:lnSpc>
                          <a:spcPct val="115000"/>
                        </a:lnSpc>
                        <a:spcBef>
                          <a:spcPts val="0"/>
                        </a:spcBef>
                        <a:spcAft>
                          <a:spcPts val="0"/>
                        </a:spcAft>
                        <a:buNone/>
                      </a:pPr>
                      <a:r>
                        <a:rPr lang="en" sz="1000" dirty="0">
                          <a:sym typeface="Times New Roman"/>
                        </a:rPr>
                        <a:t>4%</a:t>
                      </a:r>
                      <a:endParaRPr sz="1000" dirty="0">
                        <a:latin typeface="Times New Roman"/>
                        <a:ea typeface="Times New Roman"/>
                        <a:cs typeface="Times New Roman"/>
                        <a:sym typeface="Times New Roman"/>
                      </a:endParaRPr>
                    </a:p>
                  </a:txBody>
                  <a:tcPr marL="30262" marR="30262" marT="40346" marB="40346"/>
                </a:tc>
                <a:extLst>
                  <a:ext uri="{0D108BD9-81ED-4DB2-BD59-A6C34878D82A}">
                    <a16:rowId xmlns:a16="http://schemas.microsoft.com/office/drawing/2014/main" val="932157093"/>
                  </a:ext>
                </a:extLst>
              </a:tr>
            </a:tbl>
          </a:graphicData>
        </a:graphic>
      </p:graphicFrame>
      <p:sp>
        <p:nvSpPr>
          <p:cNvPr id="108" name="Google Shape;108;p22"/>
          <p:cNvSpPr txBox="1">
            <a:spLocks noGrp="1"/>
          </p:cNvSpPr>
          <p:nvPr>
            <p:ph type="title"/>
          </p:nvPr>
        </p:nvSpPr>
        <p:spPr>
          <a:xfrm>
            <a:off x="900112" y="3201961"/>
            <a:ext cx="5057775" cy="948572"/>
          </a:xfrm>
          <a:prstGeom prst="rect">
            <a:avLst/>
          </a:prstGeom>
        </p:spPr>
        <p:txBody>
          <a:bodyPr spcFirstLastPara="1" vert="horz" lIns="274320" tIns="182880" rIns="274320" bIns="182880" rtlCol="0" anchor="ctr" anchorCtr="1">
            <a:normAutofit fontScale="90000"/>
          </a:bodyPr>
          <a:lstStyle/>
          <a:p>
            <a:pPr defTabSz="914400">
              <a:spcBef>
                <a:spcPct val="0"/>
              </a:spcBef>
            </a:pPr>
            <a:r>
              <a:rPr lang="en-US" sz="2100" spc="200" dirty="0"/>
              <a:t>Participant Demographics (Age, Race &amp; Ethnicity, Education)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3"/>
        <p:cNvGrpSpPr/>
        <p:nvPr/>
      </p:nvGrpSpPr>
      <p:grpSpPr>
        <a:xfrm>
          <a:off x="0" y="0"/>
          <a:ext cx="0" cy="0"/>
          <a:chOff x="0" y="0"/>
          <a:chExt cx="0" cy="0"/>
        </a:xfrm>
      </p:grpSpPr>
      <p:sp>
        <p:nvSpPr>
          <p:cNvPr id="139" name="Rectangle 138">
            <a:extLst>
              <a:ext uri="{FF2B5EF4-FFF2-40B4-BE49-F238E27FC236}">
                <a16:creationId xmlns:a16="http://schemas.microsoft.com/office/drawing/2014/main" id="{6A506655-B970-47ED-BFDA-5838E0B16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045" y="480416"/>
            <a:ext cx="6137910" cy="2484043"/>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32F4128B-B32E-45A4-BB94-297D82C3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485" y="604584"/>
            <a:ext cx="5951029" cy="22357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ttps://lh3.googleusercontent.com/VPGixjKMPEUVeC4rFOBpJf9SP6XgrJzWVWTNJQuuYD0_fvRluc0eXSoQ0TDHLrj1KHXmltZ4ANTtjIg5q1g_U6rMpvyKI4Kj1FMCYP9D6iLT-6pnBjbCLUYmpxjQFlN_1yYuEfIq">
            <a:extLst>
              <a:ext uri="{FF2B5EF4-FFF2-40B4-BE49-F238E27FC236}">
                <a16:creationId xmlns:a16="http://schemas.microsoft.com/office/drawing/2014/main" id="{3C83D1AC-DC2E-054E-AFB2-EB2F62055D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98" r="13478" b="2"/>
          <a:stretch/>
        </p:blipFill>
        <p:spPr bwMode="auto">
          <a:xfrm>
            <a:off x="3546931" y="662713"/>
            <a:ext cx="2620329" cy="21030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4.googleusercontent.com/4Ai6ugZyWmwajovIsLGUEr6G_83hb-sRuYlTIaJkm-Kfs2OqdOHVh9jk4i3Xj2C91MgA8kxOFHTpTyNAEFhmxwNrbakQsIuIzljDaS1j4xkt0coeqLtQNUtzRgWuWFNHrqhOAJI0">
            <a:extLst>
              <a:ext uri="{FF2B5EF4-FFF2-40B4-BE49-F238E27FC236}">
                <a16:creationId xmlns:a16="http://schemas.microsoft.com/office/drawing/2014/main" id="{C5DDC9FE-DBE6-C844-BE52-3BFCC21C4D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85" r="6159" b="9959"/>
          <a:stretch/>
        </p:blipFill>
        <p:spPr bwMode="auto">
          <a:xfrm>
            <a:off x="674799" y="662713"/>
            <a:ext cx="2631740" cy="2103079"/>
          </a:xfrm>
          <a:prstGeom prst="rect">
            <a:avLst/>
          </a:prstGeom>
          <a:noFill/>
          <a:extLst>
            <a:ext uri="{909E8E84-426E-40DD-AFC4-6F175D3DCCD1}">
              <a14:hiddenFill xmlns:a14="http://schemas.microsoft.com/office/drawing/2010/main">
                <a:solidFill>
                  <a:srgbClr val="FFFFFF"/>
                </a:solidFill>
              </a14:hiddenFill>
            </a:ext>
          </a:extLst>
        </p:spPr>
      </p:pic>
      <p:sp>
        <p:nvSpPr>
          <p:cNvPr id="114" name="Google Shape;114;p23"/>
          <p:cNvSpPr txBox="1">
            <a:spLocks noGrp="1"/>
          </p:cNvSpPr>
          <p:nvPr>
            <p:ph type="title"/>
          </p:nvPr>
        </p:nvSpPr>
        <p:spPr>
          <a:xfrm>
            <a:off x="900112" y="3201961"/>
            <a:ext cx="5057775" cy="948572"/>
          </a:xfrm>
          <a:prstGeom prst="rect">
            <a:avLst/>
          </a:prstGeom>
        </p:spPr>
        <p:txBody>
          <a:bodyPr spcFirstLastPara="1" vert="horz" lIns="274320" tIns="182880" rIns="274320" bIns="182880" rtlCol="0" anchor="ctr" anchorCtr="1">
            <a:normAutofit/>
          </a:bodyPr>
          <a:lstStyle/>
          <a:p>
            <a:pPr defTabSz="914400">
              <a:spcBef>
                <a:spcPct val="0"/>
              </a:spcBef>
            </a:pPr>
            <a:r>
              <a:rPr lang="en-US" sz="2100" spc="200" dirty="0"/>
              <a:t>Participant Demographics (Geography, identity)</a:t>
            </a:r>
          </a:p>
        </p:txBody>
      </p:sp>
    </p:spTree>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TotalTime>
  <Words>3142</Words>
  <Application>Microsoft Macintosh PowerPoint</Application>
  <PresentationFormat>Custom</PresentationFormat>
  <Paragraphs>375</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Gill Sans MT</vt:lpstr>
      <vt:lpstr>Times New Roman</vt:lpstr>
      <vt:lpstr>Parcel</vt:lpstr>
      <vt:lpstr>Interrogating how information (re)produces systemic barriers within LGBTQ+ communities to inform global LIS education</vt:lpstr>
      <vt:lpstr>Background</vt:lpstr>
      <vt:lpstr>Today’s Presentation</vt:lpstr>
      <vt:lpstr>Theoretical Orientations</vt:lpstr>
      <vt:lpstr>Literature Review</vt:lpstr>
      <vt:lpstr>Research questions</vt:lpstr>
      <vt:lpstr>Methods</vt:lpstr>
      <vt:lpstr>Participant Demographics (Age, Race &amp; Ethnicity, Education)</vt:lpstr>
      <vt:lpstr>Participant Demographics (Geography, identity)</vt:lpstr>
      <vt:lpstr>Conceptual model</vt:lpstr>
      <vt:lpstr> So if you were to come to me specifically, I’d probably, if you were okay with it, open up to the group, and then if you weren't, if you wanted to be anonymous, then just say, "hey, there's this question that comes in our community a lot. How would you guys answer it?" Just so it's not just me answering something because my experience, obviously, isn't everyone's experience. But we usually open that up to the group, not as a question of the day, but just as a, "hey, does anyone have any advice, questions, concerns regarding the same question or concern or any information that can help?" And then if we don't find it, we usually go online, which I know, again, it's not always the most reliable, but it definitely has helped us when we needed it. But we don't really have that many resources. </vt:lpstr>
      <vt:lpstr>Model applied to whitney’s narrative</vt:lpstr>
      <vt:lpstr> One of the things that I know one of the groups in the Upstate has created, and I'm trying to get one created, and updated, and more localized, is just a-- it's not even a pamphlet anymore. It's probably a pretty good sized packet of doctors, ranging again from everybody we talked about. Endocrinologists, electrolysis, therapy, counseling, all of that stuff. Where we have names of doctors that you can go to, and where– [we] even want to expand it to lawyers that will help you with any changes you have, that will help you fight your job if you need to do that. Those kind of things. So having a manual like that is-- I've been working on it since probably about three years ago, but it's just like, doctors change, doctors move. The main group that a lot of people are going to, [NAME], I don't know what happened, but they shut down. So then we had to find the doctors that were working in those places who now have their own practices. So you used to go to such and such [NAME], and there's like five or six doctors in there. They all split, and they all shut down, and that was a pretty hard hit in the community health-wise. Because people were panicking, like, "What am I going to do? Where am I going to go?” </vt:lpstr>
      <vt:lpstr>Model applied to Tony’s narrative</vt:lpstr>
      <vt:lpstr>Implications for LIS Global Education</vt:lpstr>
      <vt:lpstr>Implications for Health Librarianship</vt:lpstr>
      <vt:lpstr>Future Directions</vt:lpstr>
      <vt:lpstr>Thank you! Questions?</vt:lpstr>
      <vt:lpstr>References (1)</vt:lpstr>
      <vt:lpstr>References (2)</vt:lpstr>
      <vt:lpstr>References (3)</vt:lpstr>
      <vt:lpstr>References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Interrogating how information (re)produces systemic barriers within LGBTQ+ communities to inform global LIS education</dc:title>
  <dc:creator>HEALTH, SLIS</dc:creator>
  <cp:lastModifiedBy>HEALTH, SLIS</cp:lastModifiedBy>
  <cp:revision>21</cp:revision>
  <dcterms:created xsi:type="dcterms:W3CDTF">2019-09-17T14:48:42Z</dcterms:created>
  <dcterms:modified xsi:type="dcterms:W3CDTF">2019-09-26T14:56:41Z</dcterms:modified>
</cp:coreProperties>
</file>