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3"/>
  </p:notesMasterIdLst>
  <p:handoutMasterIdLst>
    <p:handoutMasterId r:id="rId24"/>
  </p:handoutMasterIdLst>
  <p:sldIdLst>
    <p:sldId id="256" r:id="rId2"/>
    <p:sldId id="266" r:id="rId3"/>
    <p:sldId id="272" r:id="rId4"/>
    <p:sldId id="257" r:id="rId5"/>
    <p:sldId id="274" r:id="rId6"/>
    <p:sldId id="275" r:id="rId7"/>
    <p:sldId id="276" r:id="rId8"/>
    <p:sldId id="277" r:id="rId9"/>
    <p:sldId id="260" r:id="rId10"/>
    <p:sldId id="261" r:id="rId11"/>
    <p:sldId id="262" r:id="rId12"/>
    <p:sldId id="264" r:id="rId13"/>
    <p:sldId id="278" r:id="rId14"/>
    <p:sldId id="279" r:id="rId15"/>
    <p:sldId id="280" r:id="rId16"/>
    <p:sldId id="281" r:id="rId17"/>
    <p:sldId id="258" r:id="rId18"/>
    <p:sldId id="269" r:id="rId19"/>
    <p:sldId id="265" r:id="rId20"/>
    <p:sldId id="263" r:id="rId21"/>
    <p:sldId id="259" r:id="rId22"/>
  </p:sldIdLst>
  <p:sldSz cx="12192000" cy="6858000"/>
  <p:notesSz cx="7053263"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4EBA49-FFFB-4FA2-9C53-D6C980D780BB}" v="5" dt="2019-10-18T17:49:12.8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5016" autoAdjust="0"/>
  </p:normalViewPr>
  <p:slideViewPr>
    <p:cSldViewPr snapToGrid="0">
      <p:cViewPr varScale="1">
        <p:scale>
          <a:sx n="76" d="100"/>
          <a:sy n="76" d="100"/>
        </p:scale>
        <p:origin x="72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YD, KATE" userId="2eff752a-26f4-49c6-bdb7-ba1ce82ceabd" providerId="ADAL" clId="{354EBA49-FFFB-4FA2-9C53-D6C980D780BB}"/>
    <pc:docChg chg="modSld">
      <pc:chgData name="BOYD, KATE" userId="2eff752a-26f4-49c6-bdb7-ba1ce82ceabd" providerId="ADAL" clId="{354EBA49-FFFB-4FA2-9C53-D6C980D780BB}" dt="2019-10-18T17:48:51.018" v="0" actId="20577"/>
      <pc:docMkLst>
        <pc:docMk/>
      </pc:docMkLst>
      <pc:sldChg chg="modNotesTx">
        <pc:chgData name="BOYD, KATE" userId="2eff752a-26f4-49c6-bdb7-ba1ce82ceabd" providerId="ADAL" clId="{354EBA49-FFFB-4FA2-9C53-D6C980D780BB}" dt="2019-10-18T17:48:51.018" v="0" actId="20577"/>
        <pc:sldMkLst>
          <pc:docMk/>
          <pc:sldMk cId="874552092" sldId="26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618101-F38A-4196-9E1D-FB2DE96F8FAB}" type="doc">
      <dgm:prSet loTypeId="urn:microsoft.com/office/officeart/2005/8/layout/vProcess5" loCatId="process" qsTypeId="urn:microsoft.com/office/officeart/2005/8/quickstyle/simple2" qsCatId="simple" csTypeId="urn:microsoft.com/office/officeart/2005/8/colors/accent1_2" csCatId="accent1" phldr="1"/>
      <dgm:spPr/>
      <dgm:t>
        <a:bodyPr/>
        <a:lstStyle/>
        <a:p>
          <a:endParaRPr lang="en-US"/>
        </a:p>
      </dgm:t>
    </dgm:pt>
    <dgm:pt modelId="{5CF6E300-AACC-4AFF-9B0D-1EE64C4AA70E}">
      <dgm:prSet phldrT="[Text]" custT="1"/>
      <dgm:spPr/>
      <dgm:t>
        <a:bodyPr/>
        <a:lstStyle/>
        <a:p>
          <a:r>
            <a:rPr lang="en-US" sz="2400" dirty="0"/>
            <a:t>Scan film on </a:t>
          </a:r>
          <a:r>
            <a:rPr lang="en-US" sz="2400" dirty="0" err="1"/>
            <a:t>Mekel</a:t>
          </a:r>
          <a:r>
            <a:rPr lang="en-US" sz="2400" dirty="0"/>
            <a:t> to jpeg</a:t>
          </a:r>
          <a:r>
            <a:rPr lang="en-US" sz="3300" dirty="0"/>
            <a:t>	</a:t>
          </a:r>
        </a:p>
      </dgm:t>
    </dgm:pt>
    <dgm:pt modelId="{E85920E8-78CB-496B-B17F-FB3F63793813}" type="parTrans" cxnId="{912FD7DD-1B4E-47B3-9B8B-838DFDD9D219}">
      <dgm:prSet/>
      <dgm:spPr/>
      <dgm:t>
        <a:bodyPr/>
        <a:lstStyle/>
        <a:p>
          <a:endParaRPr lang="en-US"/>
        </a:p>
      </dgm:t>
    </dgm:pt>
    <dgm:pt modelId="{821B0FF1-1164-46CF-9F1B-A690454EC893}" type="sibTrans" cxnId="{912FD7DD-1B4E-47B3-9B8B-838DFDD9D219}">
      <dgm:prSet/>
      <dgm:spPr/>
      <dgm:t>
        <a:bodyPr/>
        <a:lstStyle/>
        <a:p>
          <a:endParaRPr lang="en-US"/>
        </a:p>
      </dgm:t>
    </dgm:pt>
    <dgm:pt modelId="{A24E5083-1CE4-432C-8EF8-CF87DDDE4B57}">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2000" dirty="0"/>
            <a:t>Create metadata for newspapers in Excel</a:t>
          </a:r>
        </a:p>
      </dgm:t>
    </dgm:pt>
    <dgm:pt modelId="{CB31B737-8110-4A8C-8C04-C15C47B32AD3}" type="parTrans" cxnId="{B1624195-B07A-4C33-BA72-1C0C9A66B236}">
      <dgm:prSet/>
      <dgm:spPr/>
      <dgm:t>
        <a:bodyPr/>
        <a:lstStyle/>
        <a:p>
          <a:endParaRPr lang="en-US"/>
        </a:p>
      </dgm:t>
    </dgm:pt>
    <dgm:pt modelId="{1CC6F6FA-098F-465C-AD77-0C00FB441A89}" type="sibTrans" cxnId="{B1624195-B07A-4C33-BA72-1C0C9A66B236}">
      <dgm:prSet/>
      <dgm:spPr/>
      <dgm:t>
        <a:bodyPr/>
        <a:lstStyle/>
        <a:p>
          <a:endParaRPr lang="en-US"/>
        </a:p>
      </dgm:t>
    </dgm:pt>
    <dgm:pt modelId="{59C62497-0310-49F9-9DDB-A0ED25532EF2}">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1800" dirty="0"/>
            <a:t>Create derivative files (JP2, PDF, and XML ALTO) with ABBYY Recognition server</a:t>
          </a:r>
          <a:endParaRPr lang="en-US" sz="1400" dirty="0"/>
        </a:p>
      </dgm:t>
    </dgm:pt>
    <dgm:pt modelId="{4246B2B4-C0A8-4A13-BA89-CFB0D9B70688}" type="parTrans" cxnId="{F8508617-7B78-4553-9296-FEAB18E519A1}">
      <dgm:prSet/>
      <dgm:spPr/>
      <dgm:t>
        <a:bodyPr/>
        <a:lstStyle/>
        <a:p>
          <a:endParaRPr lang="en-US"/>
        </a:p>
      </dgm:t>
    </dgm:pt>
    <dgm:pt modelId="{FAE70549-1EB3-4D9C-8C28-091647AA6A7A}" type="sibTrans" cxnId="{F8508617-7B78-4553-9296-FEAB18E519A1}">
      <dgm:prSet/>
      <dgm:spPr/>
      <dgm:t>
        <a:bodyPr/>
        <a:lstStyle/>
        <a:p>
          <a:endParaRPr lang="en-US"/>
        </a:p>
      </dgm:t>
    </dgm:pt>
    <dgm:pt modelId="{D15BACFD-E825-44E4-B702-8BCCBAA29544}">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2000" dirty="0"/>
            <a:t>Crop images and organize to match metadata</a:t>
          </a:r>
        </a:p>
      </dgm:t>
    </dgm:pt>
    <dgm:pt modelId="{2D1EE29D-607B-462C-ACBF-EFC344D6A477}" type="parTrans" cxnId="{374EED20-B5D6-42F2-9A42-8425A06542E8}">
      <dgm:prSet/>
      <dgm:spPr/>
      <dgm:t>
        <a:bodyPr/>
        <a:lstStyle/>
        <a:p>
          <a:endParaRPr lang="en-US"/>
        </a:p>
      </dgm:t>
    </dgm:pt>
    <dgm:pt modelId="{9E55D521-EBE2-4334-8FD9-9A6F5DF5E3F9}" type="sibTrans" cxnId="{374EED20-B5D6-42F2-9A42-8425A06542E8}">
      <dgm:prSet/>
      <dgm:spPr/>
      <dgm:t>
        <a:bodyPr/>
        <a:lstStyle/>
        <a:p>
          <a:endParaRPr lang="en-US"/>
        </a:p>
      </dgm:t>
    </dgm:pt>
    <dgm:pt modelId="{8782A795-0ACF-4013-887A-7E9A87CE325F}">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1800" dirty="0"/>
            <a:t>Create XML from Excel and run UNC scripts to create METS XML files and organize images into folders</a:t>
          </a:r>
          <a:endParaRPr lang="en-US" sz="1400" dirty="0"/>
        </a:p>
      </dgm:t>
    </dgm:pt>
    <dgm:pt modelId="{1FD7E20E-40B3-42CD-B197-C45434BE6F24}" type="parTrans" cxnId="{7AF46851-E1E4-4E11-B55D-93C19A400E82}">
      <dgm:prSet/>
      <dgm:spPr/>
      <dgm:t>
        <a:bodyPr/>
        <a:lstStyle/>
        <a:p>
          <a:endParaRPr lang="en-US"/>
        </a:p>
      </dgm:t>
    </dgm:pt>
    <dgm:pt modelId="{AB8D3A62-5067-4F99-AC2A-776FD0E9FD15}" type="sibTrans" cxnId="{7AF46851-E1E4-4E11-B55D-93C19A400E82}">
      <dgm:prSet/>
      <dgm:spPr/>
      <dgm:t>
        <a:bodyPr/>
        <a:lstStyle/>
        <a:p>
          <a:endParaRPr lang="en-US"/>
        </a:p>
      </dgm:t>
    </dgm:pt>
    <dgm:pt modelId="{BE1A746F-4205-474F-9574-608C8FCC291B}">
      <dgm:prSet phldrT="[Text]" custT="1"/>
      <dgm:spPr/>
      <dgm:t>
        <a:bodyPr/>
        <a:lstStyle/>
        <a:p>
          <a:endParaRPr lang="en-US"/>
        </a:p>
      </dgm:t>
    </dgm:pt>
    <dgm:pt modelId="{29897416-CDE6-47CC-9A6C-FE7902AE6A99}" type="parTrans" cxnId="{CEE5841A-68E0-4627-8FC3-81463F83B4C0}">
      <dgm:prSet/>
      <dgm:spPr/>
      <dgm:t>
        <a:bodyPr/>
        <a:lstStyle/>
        <a:p>
          <a:endParaRPr lang="en-US"/>
        </a:p>
      </dgm:t>
    </dgm:pt>
    <dgm:pt modelId="{470BAE20-E814-4005-86D0-B1F44EA781FD}" type="sibTrans" cxnId="{CEE5841A-68E0-4627-8FC3-81463F83B4C0}">
      <dgm:prSet/>
      <dgm:spPr/>
      <dgm:t>
        <a:bodyPr/>
        <a:lstStyle/>
        <a:p>
          <a:endParaRPr lang="en-US"/>
        </a:p>
      </dgm:t>
    </dgm:pt>
    <dgm:pt modelId="{D03FDB32-BB03-45EA-8C06-D555E9CBD85A}" type="pres">
      <dgm:prSet presAssocID="{73618101-F38A-4196-9E1D-FB2DE96F8FAB}" presName="outerComposite" presStyleCnt="0">
        <dgm:presLayoutVars>
          <dgm:chMax val="5"/>
          <dgm:dir/>
          <dgm:resizeHandles val="exact"/>
        </dgm:presLayoutVars>
      </dgm:prSet>
      <dgm:spPr/>
    </dgm:pt>
    <dgm:pt modelId="{CEAD041F-B6B0-422F-86E8-9C7551AC3F0E}" type="pres">
      <dgm:prSet presAssocID="{73618101-F38A-4196-9E1D-FB2DE96F8FAB}" presName="dummyMaxCanvas" presStyleCnt="0">
        <dgm:presLayoutVars/>
      </dgm:prSet>
      <dgm:spPr/>
    </dgm:pt>
    <dgm:pt modelId="{D6E2AB33-21C7-41C1-971E-0F5285AAFA99}" type="pres">
      <dgm:prSet presAssocID="{73618101-F38A-4196-9E1D-FB2DE96F8FAB}" presName="FiveNodes_1" presStyleLbl="node1" presStyleIdx="0" presStyleCnt="5" custScaleX="73167" custScaleY="84076" custLinFactNeighborX="-11009" custLinFactNeighborY="1469">
        <dgm:presLayoutVars>
          <dgm:bulletEnabled val="1"/>
        </dgm:presLayoutVars>
      </dgm:prSet>
      <dgm:spPr/>
    </dgm:pt>
    <dgm:pt modelId="{02DD1CB9-FEF4-4FCE-A4A1-9D686C469E91}" type="pres">
      <dgm:prSet presAssocID="{73618101-F38A-4196-9E1D-FB2DE96F8FAB}" presName="FiveNodes_2" presStyleLbl="node1" presStyleIdx="1" presStyleCnt="5" custScaleX="75041" custScaleY="85529" custLinFactNeighborX="-9641" custLinFactNeighborY="-25124">
        <dgm:presLayoutVars>
          <dgm:bulletEnabled val="1"/>
        </dgm:presLayoutVars>
      </dgm:prSet>
      <dgm:spPr/>
    </dgm:pt>
    <dgm:pt modelId="{B05012B2-D450-47AE-B916-9CE5ABA83903}" type="pres">
      <dgm:prSet presAssocID="{73618101-F38A-4196-9E1D-FB2DE96F8FAB}" presName="FiveNodes_3" presStyleLbl="node1" presStyleIdx="2" presStyleCnt="5" custScaleX="85961" custScaleY="84675" custLinFactNeighborX="-4760" custLinFactNeighborY="-47948">
        <dgm:presLayoutVars>
          <dgm:bulletEnabled val="1"/>
        </dgm:presLayoutVars>
      </dgm:prSet>
      <dgm:spPr/>
    </dgm:pt>
    <dgm:pt modelId="{DF2F84AB-5043-42D2-90EC-4E353F8EEC20}" type="pres">
      <dgm:prSet presAssocID="{73618101-F38A-4196-9E1D-FB2DE96F8FAB}" presName="FiveNodes_4" presStyleLbl="node1" presStyleIdx="3" presStyleCnt="5" custLinFactNeighborX="813" custLinFactNeighborY="-58028">
        <dgm:presLayoutVars>
          <dgm:bulletEnabled val="1"/>
        </dgm:presLayoutVars>
      </dgm:prSet>
      <dgm:spPr/>
    </dgm:pt>
    <dgm:pt modelId="{425D80F5-CBC3-4304-BA43-3CE3D86842EC}" type="pres">
      <dgm:prSet presAssocID="{73618101-F38A-4196-9E1D-FB2DE96F8FAB}" presName="FiveNodes_5" presStyleLbl="node1" presStyleIdx="4" presStyleCnt="5" custScaleX="83834" custLinFactNeighborX="5860" custLinFactNeighborY="-60511">
        <dgm:presLayoutVars>
          <dgm:bulletEnabled val="1"/>
        </dgm:presLayoutVars>
      </dgm:prSet>
      <dgm:spPr/>
    </dgm:pt>
    <dgm:pt modelId="{DF2905E4-3C58-42BC-8050-438A240194A1}" type="pres">
      <dgm:prSet presAssocID="{73618101-F38A-4196-9E1D-FB2DE96F8FAB}" presName="FiveConn_1-2" presStyleLbl="fgAccFollowNode1" presStyleIdx="0" presStyleCnt="4" custLinFactX="-100000" custLinFactNeighborX="-190861" custLinFactNeighborY="-35302">
        <dgm:presLayoutVars>
          <dgm:bulletEnabled val="1"/>
        </dgm:presLayoutVars>
      </dgm:prSet>
      <dgm:spPr/>
    </dgm:pt>
    <dgm:pt modelId="{6640ECE7-6AEC-4204-B3FD-9C6B54C48D17}" type="pres">
      <dgm:prSet presAssocID="{73618101-F38A-4196-9E1D-FB2DE96F8FAB}" presName="FiveConn_2-3" presStyleLbl="fgAccFollowNode1" presStyleIdx="1" presStyleCnt="4" custLinFactX="-100000" custLinFactNeighborX="-168296" custLinFactNeighborY="-71453">
        <dgm:presLayoutVars>
          <dgm:bulletEnabled val="1"/>
        </dgm:presLayoutVars>
      </dgm:prSet>
      <dgm:spPr/>
    </dgm:pt>
    <dgm:pt modelId="{7FE43EB6-712E-48DA-ABAC-7D18E4051591}" type="pres">
      <dgm:prSet presAssocID="{73618101-F38A-4196-9E1D-FB2DE96F8FAB}" presName="FiveConn_3-4" presStyleLbl="fgAccFollowNode1" presStyleIdx="2" presStyleCnt="4" custLinFactX="-46562" custLinFactNeighborX="-100000" custLinFactNeighborY="-90285">
        <dgm:presLayoutVars>
          <dgm:bulletEnabled val="1"/>
        </dgm:presLayoutVars>
      </dgm:prSet>
      <dgm:spPr/>
    </dgm:pt>
    <dgm:pt modelId="{DBB87E2E-2344-4723-A1CB-69C4BC1890C6}" type="pres">
      <dgm:prSet presAssocID="{73618101-F38A-4196-9E1D-FB2DE96F8FAB}" presName="FiveConn_4-5" presStyleLbl="fgAccFollowNode1" presStyleIdx="3" presStyleCnt="4" custLinFactNeighborX="-48389" custLinFactNeighborY="-87503">
        <dgm:presLayoutVars>
          <dgm:bulletEnabled val="1"/>
        </dgm:presLayoutVars>
      </dgm:prSet>
      <dgm:spPr/>
    </dgm:pt>
    <dgm:pt modelId="{33F61BC2-1F15-411C-B817-E4A95056D383}" type="pres">
      <dgm:prSet presAssocID="{73618101-F38A-4196-9E1D-FB2DE96F8FAB}" presName="FiveNodes_1_text" presStyleLbl="node1" presStyleIdx="4" presStyleCnt="5">
        <dgm:presLayoutVars>
          <dgm:bulletEnabled val="1"/>
        </dgm:presLayoutVars>
      </dgm:prSet>
      <dgm:spPr/>
    </dgm:pt>
    <dgm:pt modelId="{3D23E029-75BB-479D-99C8-4FDA8B1BC946}" type="pres">
      <dgm:prSet presAssocID="{73618101-F38A-4196-9E1D-FB2DE96F8FAB}" presName="FiveNodes_2_text" presStyleLbl="node1" presStyleIdx="4" presStyleCnt="5">
        <dgm:presLayoutVars>
          <dgm:bulletEnabled val="1"/>
        </dgm:presLayoutVars>
      </dgm:prSet>
      <dgm:spPr/>
    </dgm:pt>
    <dgm:pt modelId="{1E144C2A-65C9-4F97-8198-4683998674D6}" type="pres">
      <dgm:prSet presAssocID="{73618101-F38A-4196-9E1D-FB2DE96F8FAB}" presName="FiveNodes_3_text" presStyleLbl="node1" presStyleIdx="4" presStyleCnt="5">
        <dgm:presLayoutVars>
          <dgm:bulletEnabled val="1"/>
        </dgm:presLayoutVars>
      </dgm:prSet>
      <dgm:spPr/>
    </dgm:pt>
    <dgm:pt modelId="{18891807-9E42-4E14-AD6C-895D289A9BDF}" type="pres">
      <dgm:prSet presAssocID="{73618101-F38A-4196-9E1D-FB2DE96F8FAB}" presName="FiveNodes_4_text" presStyleLbl="node1" presStyleIdx="4" presStyleCnt="5">
        <dgm:presLayoutVars>
          <dgm:bulletEnabled val="1"/>
        </dgm:presLayoutVars>
      </dgm:prSet>
      <dgm:spPr/>
    </dgm:pt>
    <dgm:pt modelId="{A0650FC2-9358-43EC-830C-0813DE333E64}" type="pres">
      <dgm:prSet presAssocID="{73618101-F38A-4196-9E1D-FB2DE96F8FAB}" presName="FiveNodes_5_text" presStyleLbl="node1" presStyleIdx="4" presStyleCnt="5">
        <dgm:presLayoutVars>
          <dgm:bulletEnabled val="1"/>
        </dgm:presLayoutVars>
      </dgm:prSet>
      <dgm:spPr/>
    </dgm:pt>
  </dgm:ptLst>
  <dgm:cxnLst>
    <dgm:cxn modelId="{D4D58410-87E2-4802-936B-28926400A3F3}" type="presOf" srcId="{73618101-F38A-4196-9E1D-FB2DE96F8FAB}" destId="{D03FDB32-BB03-45EA-8C06-D555E9CBD85A}" srcOrd="0" destOrd="0" presId="urn:microsoft.com/office/officeart/2005/8/layout/vProcess5"/>
    <dgm:cxn modelId="{F8508617-7B78-4553-9296-FEAB18E519A1}" srcId="{73618101-F38A-4196-9E1D-FB2DE96F8FAB}" destId="{59C62497-0310-49F9-9DDB-A0ED25532EF2}" srcOrd="3" destOrd="0" parTransId="{4246B2B4-C0A8-4A13-BA89-CFB0D9B70688}" sibTransId="{FAE70549-1EB3-4D9C-8C28-091647AA6A7A}"/>
    <dgm:cxn modelId="{45B14418-854D-44D7-A6AA-9A210011873A}" type="presOf" srcId="{A24E5083-1CE4-432C-8EF8-CF87DDDE4B57}" destId="{02DD1CB9-FEF4-4FCE-A4A1-9D686C469E91}" srcOrd="0" destOrd="0" presId="urn:microsoft.com/office/officeart/2005/8/layout/vProcess5"/>
    <dgm:cxn modelId="{CEE5841A-68E0-4627-8FC3-81463F83B4C0}" srcId="{73618101-F38A-4196-9E1D-FB2DE96F8FAB}" destId="{BE1A746F-4205-474F-9574-608C8FCC291B}" srcOrd="5" destOrd="0" parTransId="{29897416-CDE6-47CC-9A6C-FE7902AE6A99}" sibTransId="{470BAE20-E814-4005-86D0-B1F44EA781FD}"/>
    <dgm:cxn modelId="{374EED20-B5D6-42F2-9A42-8425A06542E8}" srcId="{73618101-F38A-4196-9E1D-FB2DE96F8FAB}" destId="{D15BACFD-E825-44E4-B702-8BCCBAA29544}" srcOrd="2" destOrd="0" parTransId="{2D1EE29D-607B-462C-ACBF-EFC344D6A477}" sibTransId="{9E55D521-EBE2-4334-8FD9-9A6F5DF5E3F9}"/>
    <dgm:cxn modelId="{3E1A862E-1B3E-4211-9B03-9CD9F382A77C}" type="presOf" srcId="{5CF6E300-AACC-4AFF-9B0D-1EE64C4AA70E}" destId="{33F61BC2-1F15-411C-B817-E4A95056D383}" srcOrd="1" destOrd="0" presId="urn:microsoft.com/office/officeart/2005/8/layout/vProcess5"/>
    <dgm:cxn modelId="{4256CD3A-3BA9-473F-A22A-F43CAED5B953}" type="presOf" srcId="{8782A795-0ACF-4013-887A-7E9A87CE325F}" destId="{425D80F5-CBC3-4304-BA43-3CE3D86842EC}" srcOrd="0" destOrd="0" presId="urn:microsoft.com/office/officeart/2005/8/layout/vProcess5"/>
    <dgm:cxn modelId="{6E62BA3C-AA43-4E9A-B892-E5CC0F7DDE73}" type="presOf" srcId="{821B0FF1-1164-46CF-9F1B-A690454EC893}" destId="{DF2905E4-3C58-42BC-8050-438A240194A1}" srcOrd="0" destOrd="0" presId="urn:microsoft.com/office/officeart/2005/8/layout/vProcess5"/>
    <dgm:cxn modelId="{1606D242-C7F7-4FBE-9F35-809247865824}" type="presOf" srcId="{9E55D521-EBE2-4334-8FD9-9A6F5DF5E3F9}" destId="{7FE43EB6-712E-48DA-ABAC-7D18E4051591}" srcOrd="0" destOrd="0" presId="urn:microsoft.com/office/officeart/2005/8/layout/vProcess5"/>
    <dgm:cxn modelId="{F7922663-18D9-44D0-A572-039DFBE76C80}" type="presOf" srcId="{A24E5083-1CE4-432C-8EF8-CF87DDDE4B57}" destId="{3D23E029-75BB-479D-99C8-4FDA8B1BC946}" srcOrd="1" destOrd="0" presId="urn:microsoft.com/office/officeart/2005/8/layout/vProcess5"/>
    <dgm:cxn modelId="{F13F334C-7DB9-4640-933D-AA9739F54E65}" type="presOf" srcId="{59C62497-0310-49F9-9DDB-A0ED25532EF2}" destId="{DF2F84AB-5043-42D2-90EC-4E353F8EEC20}" srcOrd="0" destOrd="0" presId="urn:microsoft.com/office/officeart/2005/8/layout/vProcess5"/>
    <dgm:cxn modelId="{7AF46851-E1E4-4E11-B55D-93C19A400E82}" srcId="{73618101-F38A-4196-9E1D-FB2DE96F8FAB}" destId="{8782A795-0ACF-4013-887A-7E9A87CE325F}" srcOrd="4" destOrd="0" parTransId="{1FD7E20E-40B3-42CD-B197-C45434BE6F24}" sibTransId="{AB8D3A62-5067-4F99-AC2A-776FD0E9FD15}"/>
    <dgm:cxn modelId="{A3D75383-52E6-41DA-BCBB-4A059D6E62C0}" type="presOf" srcId="{D15BACFD-E825-44E4-B702-8BCCBAA29544}" destId="{1E144C2A-65C9-4F97-8198-4683998674D6}" srcOrd="1" destOrd="0" presId="urn:microsoft.com/office/officeart/2005/8/layout/vProcess5"/>
    <dgm:cxn modelId="{FB908D83-7FD0-48E8-A5F1-B1DAD153C35C}" type="presOf" srcId="{1CC6F6FA-098F-465C-AD77-0C00FB441A89}" destId="{6640ECE7-6AEC-4204-B3FD-9C6B54C48D17}" srcOrd="0" destOrd="0" presId="urn:microsoft.com/office/officeart/2005/8/layout/vProcess5"/>
    <dgm:cxn modelId="{B1624195-B07A-4C33-BA72-1C0C9A66B236}" srcId="{73618101-F38A-4196-9E1D-FB2DE96F8FAB}" destId="{A24E5083-1CE4-432C-8EF8-CF87DDDE4B57}" srcOrd="1" destOrd="0" parTransId="{CB31B737-8110-4A8C-8C04-C15C47B32AD3}" sibTransId="{1CC6F6FA-098F-465C-AD77-0C00FB441A89}"/>
    <dgm:cxn modelId="{A64D2EC3-855D-4B67-9E23-7C81CE5FF06F}" type="presOf" srcId="{D15BACFD-E825-44E4-B702-8BCCBAA29544}" destId="{B05012B2-D450-47AE-B916-9CE5ABA83903}" srcOrd="0" destOrd="0" presId="urn:microsoft.com/office/officeart/2005/8/layout/vProcess5"/>
    <dgm:cxn modelId="{35D031C7-AEE3-4643-A457-D9449260C21C}" type="presOf" srcId="{59C62497-0310-49F9-9DDB-A0ED25532EF2}" destId="{18891807-9E42-4E14-AD6C-895D289A9BDF}" srcOrd="1" destOrd="0" presId="urn:microsoft.com/office/officeart/2005/8/layout/vProcess5"/>
    <dgm:cxn modelId="{C5C9A7DC-139F-4D86-B783-3840FEACE20F}" type="presOf" srcId="{8782A795-0ACF-4013-887A-7E9A87CE325F}" destId="{A0650FC2-9358-43EC-830C-0813DE333E64}" srcOrd="1" destOrd="0" presId="urn:microsoft.com/office/officeart/2005/8/layout/vProcess5"/>
    <dgm:cxn modelId="{912FD7DD-1B4E-47B3-9B8B-838DFDD9D219}" srcId="{73618101-F38A-4196-9E1D-FB2DE96F8FAB}" destId="{5CF6E300-AACC-4AFF-9B0D-1EE64C4AA70E}" srcOrd="0" destOrd="0" parTransId="{E85920E8-78CB-496B-B17F-FB3F63793813}" sibTransId="{821B0FF1-1164-46CF-9F1B-A690454EC893}"/>
    <dgm:cxn modelId="{D197C5E0-2F37-42D0-9686-F6DE0BD39FC7}" type="presOf" srcId="{FAE70549-1EB3-4D9C-8C28-091647AA6A7A}" destId="{DBB87E2E-2344-4723-A1CB-69C4BC1890C6}" srcOrd="0" destOrd="0" presId="urn:microsoft.com/office/officeart/2005/8/layout/vProcess5"/>
    <dgm:cxn modelId="{F6447FE6-8678-465C-9219-ECC6DB842B7C}" type="presOf" srcId="{5CF6E300-AACC-4AFF-9B0D-1EE64C4AA70E}" destId="{D6E2AB33-21C7-41C1-971E-0F5285AAFA99}" srcOrd="0" destOrd="0" presId="urn:microsoft.com/office/officeart/2005/8/layout/vProcess5"/>
    <dgm:cxn modelId="{513891A9-8DC3-4CBF-AA21-A2B172C364DB}" type="presParOf" srcId="{D03FDB32-BB03-45EA-8C06-D555E9CBD85A}" destId="{CEAD041F-B6B0-422F-86E8-9C7551AC3F0E}" srcOrd="0" destOrd="0" presId="urn:microsoft.com/office/officeart/2005/8/layout/vProcess5"/>
    <dgm:cxn modelId="{49901093-EE4C-443D-9BA4-F2795C0603AD}" type="presParOf" srcId="{D03FDB32-BB03-45EA-8C06-D555E9CBD85A}" destId="{D6E2AB33-21C7-41C1-971E-0F5285AAFA99}" srcOrd="1" destOrd="0" presId="urn:microsoft.com/office/officeart/2005/8/layout/vProcess5"/>
    <dgm:cxn modelId="{2D9BD21A-A2B1-4154-98C3-558AF3CEB954}" type="presParOf" srcId="{D03FDB32-BB03-45EA-8C06-D555E9CBD85A}" destId="{02DD1CB9-FEF4-4FCE-A4A1-9D686C469E91}" srcOrd="2" destOrd="0" presId="urn:microsoft.com/office/officeart/2005/8/layout/vProcess5"/>
    <dgm:cxn modelId="{359B0C1A-BF17-4223-9967-E6B67138B0D1}" type="presParOf" srcId="{D03FDB32-BB03-45EA-8C06-D555E9CBD85A}" destId="{B05012B2-D450-47AE-B916-9CE5ABA83903}" srcOrd="3" destOrd="0" presId="urn:microsoft.com/office/officeart/2005/8/layout/vProcess5"/>
    <dgm:cxn modelId="{58C73463-9848-4531-98B0-87AC99184680}" type="presParOf" srcId="{D03FDB32-BB03-45EA-8C06-D555E9CBD85A}" destId="{DF2F84AB-5043-42D2-90EC-4E353F8EEC20}" srcOrd="4" destOrd="0" presId="urn:microsoft.com/office/officeart/2005/8/layout/vProcess5"/>
    <dgm:cxn modelId="{20141E39-53E8-4B60-8C34-8080BAAA5CD1}" type="presParOf" srcId="{D03FDB32-BB03-45EA-8C06-D555E9CBD85A}" destId="{425D80F5-CBC3-4304-BA43-3CE3D86842EC}" srcOrd="5" destOrd="0" presId="urn:microsoft.com/office/officeart/2005/8/layout/vProcess5"/>
    <dgm:cxn modelId="{C4D40366-1F93-4894-8108-440DFFEA69F3}" type="presParOf" srcId="{D03FDB32-BB03-45EA-8C06-D555E9CBD85A}" destId="{DF2905E4-3C58-42BC-8050-438A240194A1}" srcOrd="6" destOrd="0" presId="urn:microsoft.com/office/officeart/2005/8/layout/vProcess5"/>
    <dgm:cxn modelId="{0A93C939-245E-4F2E-B01F-1C241B082D5F}" type="presParOf" srcId="{D03FDB32-BB03-45EA-8C06-D555E9CBD85A}" destId="{6640ECE7-6AEC-4204-B3FD-9C6B54C48D17}" srcOrd="7" destOrd="0" presId="urn:microsoft.com/office/officeart/2005/8/layout/vProcess5"/>
    <dgm:cxn modelId="{77A760E4-7010-4AD4-BEA8-D7EF8F557DB4}" type="presParOf" srcId="{D03FDB32-BB03-45EA-8C06-D555E9CBD85A}" destId="{7FE43EB6-712E-48DA-ABAC-7D18E4051591}" srcOrd="8" destOrd="0" presId="urn:microsoft.com/office/officeart/2005/8/layout/vProcess5"/>
    <dgm:cxn modelId="{33D1F5BA-0443-48B4-8AD5-FC8E6DB6B655}" type="presParOf" srcId="{D03FDB32-BB03-45EA-8C06-D555E9CBD85A}" destId="{DBB87E2E-2344-4723-A1CB-69C4BC1890C6}" srcOrd="9" destOrd="0" presId="urn:microsoft.com/office/officeart/2005/8/layout/vProcess5"/>
    <dgm:cxn modelId="{819A6A4F-C81C-41C9-8E2F-0F80EE97048F}" type="presParOf" srcId="{D03FDB32-BB03-45EA-8C06-D555E9CBD85A}" destId="{33F61BC2-1F15-411C-B817-E4A95056D383}" srcOrd="10" destOrd="0" presId="urn:microsoft.com/office/officeart/2005/8/layout/vProcess5"/>
    <dgm:cxn modelId="{13C63AF6-4CF5-4B2F-83ED-5D2AD9F7F0A0}" type="presParOf" srcId="{D03FDB32-BB03-45EA-8C06-D555E9CBD85A}" destId="{3D23E029-75BB-479D-99C8-4FDA8B1BC946}" srcOrd="11" destOrd="0" presId="urn:microsoft.com/office/officeart/2005/8/layout/vProcess5"/>
    <dgm:cxn modelId="{64BB0A1D-044C-4358-9714-D921AA2A416A}" type="presParOf" srcId="{D03FDB32-BB03-45EA-8C06-D555E9CBD85A}" destId="{1E144C2A-65C9-4F97-8198-4683998674D6}" srcOrd="12" destOrd="0" presId="urn:microsoft.com/office/officeart/2005/8/layout/vProcess5"/>
    <dgm:cxn modelId="{C04B836F-9E1C-4639-9B27-C7BF1BC6F36F}" type="presParOf" srcId="{D03FDB32-BB03-45EA-8C06-D555E9CBD85A}" destId="{18891807-9E42-4E14-AD6C-895D289A9BDF}" srcOrd="13" destOrd="0" presId="urn:microsoft.com/office/officeart/2005/8/layout/vProcess5"/>
    <dgm:cxn modelId="{7FCF55C4-EBC9-4628-9EB7-EFACBE71A2A9}" type="presParOf" srcId="{D03FDB32-BB03-45EA-8C06-D555E9CBD85A}" destId="{A0650FC2-9358-43EC-830C-0813DE333E64}"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E2AB33-21C7-41C1-971E-0F5285AAFA99}">
      <dsp:nvSpPr>
        <dsp:cNvPr id="0" name=""/>
        <dsp:cNvSpPr/>
      </dsp:nvSpPr>
      <dsp:spPr>
        <a:xfrm>
          <a:off x="185155" y="92794"/>
          <a:ext cx="5627104" cy="827252"/>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Scan film on </a:t>
          </a:r>
          <a:r>
            <a:rPr lang="en-US" sz="2400" kern="1200" dirty="0" err="1"/>
            <a:t>Mekel</a:t>
          </a:r>
          <a:r>
            <a:rPr lang="en-US" sz="2400" kern="1200" dirty="0"/>
            <a:t> to jpeg</a:t>
          </a:r>
          <a:r>
            <a:rPr lang="en-US" sz="3300" kern="1200" dirty="0"/>
            <a:t>	</a:t>
          </a:r>
        </a:p>
      </dsp:txBody>
      <dsp:txXfrm>
        <a:off x="209384" y="117023"/>
        <a:ext cx="4759742" cy="778794"/>
      </dsp:txXfrm>
    </dsp:sp>
    <dsp:sp modelId="{02DD1CB9-FEF4-4FCE-A4A1-9D686C469E91}">
      <dsp:nvSpPr>
        <dsp:cNvPr id="0" name=""/>
        <dsp:cNvSpPr/>
      </dsp:nvSpPr>
      <dsp:spPr>
        <a:xfrm>
          <a:off x="792613" y="944581"/>
          <a:ext cx="5771229" cy="841549"/>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2000" kern="1200" dirty="0"/>
            <a:t>Create metadata for newspapers in Excel</a:t>
          </a:r>
        </a:p>
      </dsp:txBody>
      <dsp:txXfrm>
        <a:off x="817261" y="969229"/>
        <a:ext cx="4811034" cy="792253"/>
      </dsp:txXfrm>
    </dsp:sp>
    <dsp:sp modelId="{B05012B2-D450-47AE-B916-9CE5ABA83903}">
      <dsp:nvSpPr>
        <dsp:cNvPr id="0" name=""/>
        <dsp:cNvSpPr/>
      </dsp:nvSpPr>
      <dsp:spPr>
        <a:xfrm>
          <a:off x="1322394" y="1844801"/>
          <a:ext cx="6611061" cy="833146"/>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2000" kern="1200" dirty="0"/>
            <a:t>Crop images and organize to match metadata</a:t>
          </a:r>
        </a:p>
      </dsp:txBody>
      <dsp:txXfrm>
        <a:off x="1346796" y="1869203"/>
        <a:ext cx="5518804" cy="784342"/>
      </dsp:txXfrm>
    </dsp:sp>
    <dsp:sp modelId="{DF2F84AB-5043-42D2-90EC-4E353F8EEC20}">
      <dsp:nvSpPr>
        <dsp:cNvPr id="0" name=""/>
        <dsp:cNvSpPr/>
      </dsp:nvSpPr>
      <dsp:spPr>
        <a:xfrm>
          <a:off x="1785457" y="2790819"/>
          <a:ext cx="7690768" cy="983934"/>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1800" kern="1200" dirty="0"/>
            <a:t>Create derivative files (JP2, PDF, and XML ALTO) with ABBYY Recognition server</a:t>
          </a:r>
          <a:endParaRPr lang="en-US" sz="1400" kern="1200" dirty="0"/>
        </a:p>
      </dsp:txBody>
      <dsp:txXfrm>
        <a:off x="1814275" y="2819637"/>
        <a:ext cx="6419264" cy="926298"/>
      </dsp:txXfrm>
    </dsp:sp>
    <dsp:sp modelId="{425D80F5-CBC3-4304-BA43-3CE3D86842EC}">
      <dsp:nvSpPr>
        <dsp:cNvPr id="0" name=""/>
        <dsp:cNvSpPr/>
      </dsp:nvSpPr>
      <dsp:spPr>
        <a:xfrm>
          <a:off x="3369566" y="3886980"/>
          <a:ext cx="6447478" cy="983934"/>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1800" kern="1200" dirty="0"/>
            <a:t>Create XML from Excel and run UNC scripts to create METS XML files and organize images into folders</a:t>
          </a:r>
          <a:endParaRPr lang="en-US" sz="1400" kern="1200" dirty="0"/>
        </a:p>
      </dsp:txBody>
      <dsp:txXfrm>
        <a:off x="3398384" y="3915798"/>
        <a:ext cx="5372208" cy="926298"/>
      </dsp:txXfrm>
    </dsp:sp>
    <dsp:sp modelId="{DF2905E4-3C58-42BC-8050-438A240194A1}">
      <dsp:nvSpPr>
        <dsp:cNvPr id="0" name=""/>
        <dsp:cNvSpPr/>
      </dsp:nvSpPr>
      <dsp:spPr>
        <a:xfrm>
          <a:off x="5190987" y="493042"/>
          <a:ext cx="639557" cy="639557"/>
        </a:xfrm>
        <a:prstGeom prst="downArrow">
          <a:avLst>
            <a:gd name="adj1" fmla="val 55000"/>
            <a:gd name="adj2" fmla="val 45000"/>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5334887" y="493042"/>
        <a:ext cx="351757" cy="481267"/>
      </dsp:txXfrm>
    </dsp:sp>
    <dsp:sp modelId="{6640ECE7-6AEC-4204-B3FD-9C6B54C48D17}">
      <dsp:nvSpPr>
        <dsp:cNvPr id="0" name=""/>
        <dsp:cNvSpPr/>
      </dsp:nvSpPr>
      <dsp:spPr>
        <a:xfrm>
          <a:off x="5909614" y="1382428"/>
          <a:ext cx="639557" cy="639557"/>
        </a:xfrm>
        <a:prstGeom prst="downArrow">
          <a:avLst>
            <a:gd name="adj1" fmla="val 55000"/>
            <a:gd name="adj2" fmla="val 45000"/>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6053514" y="1382428"/>
        <a:ext cx="351757" cy="481267"/>
      </dsp:txXfrm>
    </dsp:sp>
    <dsp:sp modelId="{7FE43EB6-712E-48DA-ABAC-7D18E4051591}">
      <dsp:nvSpPr>
        <dsp:cNvPr id="0" name=""/>
        <dsp:cNvSpPr/>
      </dsp:nvSpPr>
      <dsp:spPr>
        <a:xfrm>
          <a:off x="7262483" y="2366180"/>
          <a:ext cx="639557" cy="639557"/>
        </a:xfrm>
        <a:prstGeom prst="downArrow">
          <a:avLst>
            <a:gd name="adj1" fmla="val 55000"/>
            <a:gd name="adj2" fmla="val 45000"/>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7406383" y="2366180"/>
        <a:ext cx="351757" cy="481267"/>
      </dsp:txXfrm>
    </dsp:sp>
    <dsp:sp modelId="{DBB87E2E-2344-4723-A1CB-69C4BC1890C6}">
      <dsp:nvSpPr>
        <dsp:cNvPr id="0" name=""/>
        <dsp:cNvSpPr/>
      </dsp:nvSpPr>
      <dsp:spPr>
        <a:xfrm>
          <a:off x="8464667" y="3515497"/>
          <a:ext cx="639557" cy="639557"/>
        </a:xfrm>
        <a:prstGeom prst="downArrow">
          <a:avLst>
            <a:gd name="adj1" fmla="val 55000"/>
            <a:gd name="adj2" fmla="val 45000"/>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8608567" y="3515497"/>
        <a:ext cx="351757" cy="481267"/>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7072"/>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sz="quarter" idx="1"/>
          </p:nvPr>
        </p:nvSpPr>
        <p:spPr>
          <a:xfrm>
            <a:off x="3995217" y="0"/>
            <a:ext cx="3056414" cy="467072"/>
          </a:xfrm>
          <a:prstGeom prst="rect">
            <a:avLst/>
          </a:prstGeom>
        </p:spPr>
        <p:txBody>
          <a:bodyPr vert="horz" lIns="93497" tIns="46749" rIns="93497" bIns="46749" rtlCol="0"/>
          <a:lstStyle>
            <a:lvl1pPr algn="r">
              <a:defRPr sz="1200"/>
            </a:lvl1pPr>
          </a:lstStyle>
          <a:p>
            <a:fld id="{55BD262D-0283-4C3C-8BDB-F33B156F9E7C}" type="datetimeFigureOut">
              <a:rPr lang="en-US" smtClean="0"/>
              <a:t>10/18/2019</a:t>
            </a:fld>
            <a:endParaRPr lang="en-US"/>
          </a:p>
        </p:txBody>
      </p:sp>
      <p:sp>
        <p:nvSpPr>
          <p:cNvPr id="4" name="Footer Placeholder 3"/>
          <p:cNvSpPr>
            <a:spLocks noGrp="1"/>
          </p:cNvSpPr>
          <p:nvPr>
            <p:ph type="ftr" sz="quarter" idx="2"/>
          </p:nvPr>
        </p:nvSpPr>
        <p:spPr>
          <a:xfrm>
            <a:off x="0" y="8842030"/>
            <a:ext cx="3056414" cy="467071"/>
          </a:xfrm>
          <a:prstGeom prst="rect">
            <a:avLst/>
          </a:prstGeom>
        </p:spPr>
        <p:txBody>
          <a:bodyPr vert="horz" lIns="93497" tIns="46749" rIns="93497" bIns="46749" rtlCol="0" anchor="b"/>
          <a:lstStyle>
            <a:lvl1pPr algn="l">
              <a:defRPr sz="1200"/>
            </a:lvl1pPr>
          </a:lstStyle>
          <a:p>
            <a:endParaRPr lang="en-US"/>
          </a:p>
        </p:txBody>
      </p:sp>
      <p:sp>
        <p:nvSpPr>
          <p:cNvPr id="5" name="Slide Number Placeholder 4"/>
          <p:cNvSpPr>
            <a:spLocks noGrp="1"/>
          </p:cNvSpPr>
          <p:nvPr>
            <p:ph type="sldNum" sz="quarter" idx="3"/>
          </p:nvPr>
        </p:nvSpPr>
        <p:spPr>
          <a:xfrm>
            <a:off x="3995217" y="8842030"/>
            <a:ext cx="3056414" cy="467071"/>
          </a:xfrm>
          <a:prstGeom prst="rect">
            <a:avLst/>
          </a:prstGeom>
        </p:spPr>
        <p:txBody>
          <a:bodyPr vert="horz" lIns="93497" tIns="46749" rIns="93497" bIns="46749" rtlCol="0" anchor="b"/>
          <a:lstStyle>
            <a:lvl1pPr algn="r">
              <a:defRPr sz="1200"/>
            </a:lvl1pPr>
          </a:lstStyle>
          <a:p>
            <a:fld id="{47E9BD6D-353D-4CB2-97A4-7E570738CDE4}" type="slidenum">
              <a:rPr lang="en-US" smtClean="0"/>
              <a:t>‹#›</a:t>
            </a:fld>
            <a:endParaRPr lang="en-US"/>
          </a:p>
        </p:txBody>
      </p:sp>
    </p:spTree>
    <p:extLst>
      <p:ext uri="{BB962C8B-B14F-4D97-AF65-F5344CB8AC3E}">
        <p14:creationId xmlns:p14="http://schemas.microsoft.com/office/powerpoint/2010/main" val="32527564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7072"/>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idx="1"/>
          </p:nvPr>
        </p:nvSpPr>
        <p:spPr>
          <a:xfrm>
            <a:off x="3995217" y="0"/>
            <a:ext cx="3056414" cy="467072"/>
          </a:xfrm>
          <a:prstGeom prst="rect">
            <a:avLst/>
          </a:prstGeom>
        </p:spPr>
        <p:txBody>
          <a:bodyPr vert="horz" lIns="93497" tIns="46749" rIns="93497" bIns="46749" rtlCol="0"/>
          <a:lstStyle>
            <a:lvl1pPr algn="r">
              <a:defRPr sz="1200"/>
            </a:lvl1pPr>
          </a:lstStyle>
          <a:p>
            <a:fld id="{2086BB96-E8E0-47CD-92C3-19E3D0E6FD6E}" type="datetimeFigureOut">
              <a:rPr lang="en-US" smtClean="0"/>
              <a:t>10/18/2019</a:t>
            </a:fld>
            <a:endParaRPr lang="en-US"/>
          </a:p>
        </p:txBody>
      </p:sp>
      <p:sp>
        <p:nvSpPr>
          <p:cNvPr id="4" name="Slide Image Placeholder 3"/>
          <p:cNvSpPr>
            <a:spLocks noGrp="1" noRot="1" noChangeAspect="1"/>
          </p:cNvSpPr>
          <p:nvPr>
            <p:ph type="sldImg" idx="2"/>
          </p:nvPr>
        </p:nvSpPr>
        <p:spPr>
          <a:xfrm>
            <a:off x="733425" y="1163638"/>
            <a:ext cx="5586413" cy="3141662"/>
          </a:xfrm>
          <a:prstGeom prst="rect">
            <a:avLst/>
          </a:prstGeom>
          <a:noFill/>
          <a:ln w="12700">
            <a:solidFill>
              <a:prstClr val="black"/>
            </a:solidFill>
          </a:ln>
        </p:spPr>
        <p:txBody>
          <a:bodyPr vert="horz" lIns="93497" tIns="46749" rIns="93497" bIns="46749" rtlCol="0" anchor="ctr"/>
          <a:lstStyle/>
          <a:p>
            <a:endParaRPr lang="en-US"/>
          </a:p>
        </p:txBody>
      </p:sp>
      <p:sp>
        <p:nvSpPr>
          <p:cNvPr id="5" name="Notes Placeholder 4"/>
          <p:cNvSpPr>
            <a:spLocks noGrp="1"/>
          </p:cNvSpPr>
          <p:nvPr>
            <p:ph type="body" sz="quarter" idx="3"/>
          </p:nvPr>
        </p:nvSpPr>
        <p:spPr>
          <a:xfrm>
            <a:off x="705327" y="4480004"/>
            <a:ext cx="5642610" cy="3665458"/>
          </a:xfrm>
          <a:prstGeom prst="rect">
            <a:avLst/>
          </a:prstGeom>
        </p:spPr>
        <p:txBody>
          <a:bodyPr vert="horz" lIns="93497" tIns="46749" rIns="93497" bIns="4674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56414" cy="467071"/>
          </a:xfrm>
          <a:prstGeom prst="rect">
            <a:avLst/>
          </a:prstGeom>
        </p:spPr>
        <p:txBody>
          <a:bodyPr vert="horz" lIns="93497" tIns="46749" rIns="93497" bIns="46749" rtlCol="0" anchor="b"/>
          <a:lstStyle>
            <a:lvl1pPr algn="l">
              <a:defRPr sz="1200"/>
            </a:lvl1pPr>
          </a:lstStyle>
          <a:p>
            <a:endParaRPr lang="en-US"/>
          </a:p>
        </p:txBody>
      </p:sp>
      <p:sp>
        <p:nvSpPr>
          <p:cNvPr id="7" name="Slide Number Placeholder 6"/>
          <p:cNvSpPr>
            <a:spLocks noGrp="1"/>
          </p:cNvSpPr>
          <p:nvPr>
            <p:ph type="sldNum" sz="quarter" idx="5"/>
          </p:nvPr>
        </p:nvSpPr>
        <p:spPr>
          <a:xfrm>
            <a:off x="3995217" y="8842030"/>
            <a:ext cx="3056414" cy="467071"/>
          </a:xfrm>
          <a:prstGeom prst="rect">
            <a:avLst/>
          </a:prstGeom>
        </p:spPr>
        <p:txBody>
          <a:bodyPr vert="horz" lIns="93497" tIns="46749" rIns="93497" bIns="46749" rtlCol="0" anchor="b"/>
          <a:lstStyle>
            <a:lvl1pPr algn="r">
              <a:defRPr sz="1200"/>
            </a:lvl1pPr>
          </a:lstStyle>
          <a:p>
            <a:fld id="{9018B9D5-3CE5-4944-A86F-3D59969A1858}" type="slidenum">
              <a:rPr lang="en-US" smtClean="0"/>
              <a:t>‹#›</a:t>
            </a:fld>
            <a:endParaRPr lang="en-US"/>
          </a:p>
        </p:txBody>
      </p:sp>
    </p:spTree>
    <p:extLst>
      <p:ext uri="{BB962C8B-B14F-4D97-AF65-F5344CB8AC3E}">
        <p14:creationId xmlns:p14="http://schemas.microsoft.com/office/powerpoint/2010/main" val="2457123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mn-lt"/>
                <a:ea typeface="+mn-ea"/>
                <a:cs typeface="+mn-cs"/>
              </a:rPr>
              <a:t>How many of you have heard of the Chronicling America project? Seen a presentation on that?</a:t>
            </a:r>
          </a:p>
          <a:p>
            <a:pPr lvl="1"/>
            <a:r>
              <a:rPr lang="en-US" sz="1200" kern="1200" dirty="0">
                <a:solidFill>
                  <a:schemeClr val="tx1"/>
                </a:solidFill>
                <a:effectLst/>
                <a:latin typeface="+mn-lt"/>
                <a:ea typeface="+mn-ea"/>
                <a:cs typeface="+mn-cs"/>
              </a:rPr>
              <a:t>So excited to share with you today the technical side of our new resource for historic SC newspapers, freely available online</a:t>
            </a:r>
          </a:p>
          <a:p>
            <a:pPr lvl="1"/>
            <a:r>
              <a:rPr lang="en-US" sz="1200" kern="1200" dirty="0">
                <a:solidFill>
                  <a:schemeClr val="tx1"/>
                </a:solidFill>
                <a:effectLst/>
                <a:latin typeface="+mn-lt"/>
                <a:ea typeface="+mn-ea"/>
                <a:cs typeface="+mn-cs"/>
              </a:rPr>
              <a:t>but before we get to that, let me catch you up on how we got here. Give you some background and a few technical details on how we got here.</a:t>
            </a:r>
          </a:p>
          <a:p>
            <a:endParaRPr lang="en-US" dirty="0"/>
          </a:p>
        </p:txBody>
      </p:sp>
      <p:sp>
        <p:nvSpPr>
          <p:cNvPr id="4" name="Slide Number Placeholder 3"/>
          <p:cNvSpPr>
            <a:spLocks noGrp="1"/>
          </p:cNvSpPr>
          <p:nvPr>
            <p:ph type="sldNum" sz="quarter" idx="10"/>
          </p:nvPr>
        </p:nvSpPr>
        <p:spPr/>
        <p:txBody>
          <a:bodyPr/>
          <a:lstStyle/>
          <a:p>
            <a:fld id="{9018B9D5-3CE5-4944-A86F-3D59969A1858}" type="slidenum">
              <a:rPr lang="en-US" smtClean="0"/>
              <a:t>1</a:t>
            </a:fld>
            <a:endParaRPr lang="en-US"/>
          </a:p>
        </p:txBody>
      </p:sp>
    </p:spTree>
    <p:extLst>
      <p:ext uri="{BB962C8B-B14F-4D97-AF65-F5344CB8AC3E}">
        <p14:creationId xmlns:p14="http://schemas.microsoft.com/office/powerpoint/2010/main" val="3901347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mn-lt"/>
                <a:ea typeface="+mn-ea"/>
                <a:cs typeface="+mn-cs"/>
              </a:rPr>
              <a:t> Now things start getting complicated. We see the end of the NEH funding and are trying to figure out how to keep this going</a:t>
            </a:r>
          </a:p>
          <a:p>
            <a:pPr lvl="1"/>
            <a:r>
              <a:rPr lang="en-US" sz="1200" kern="1200" dirty="0">
                <a:solidFill>
                  <a:schemeClr val="tx1"/>
                </a:solidFill>
                <a:effectLst/>
                <a:latin typeface="+mn-lt"/>
                <a:ea typeface="+mn-ea"/>
                <a:cs typeface="+mn-cs"/>
              </a:rPr>
              <a:t>2013 Crowley Company donated a </a:t>
            </a:r>
            <a:r>
              <a:rPr lang="en-US" sz="1200" kern="1200" dirty="0" err="1">
                <a:solidFill>
                  <a:schemeClr val="tx1"/>
                </a:solidFill>
                <a:effectLst/>
                <a:latin typeface="+mn-lt"/>
                <a:ea typeface="+mn-ea"/>
                <a:cs typeface="+mn-cs"/>
              </a:rPr>
              <a:t>Mekel</a:t>
            </a:r>
            <a:r>
              <a:rPr lang="en-US" sz="1200" kern="1200" dirty="0">
                <a:solidFill>
                  <a:schemeClr val="tx1"/>
                </a:solidFill>
                <a:effectLst/>
                <a:latin typeface="+mn-lt"/>
                <a:ea typeface="+mn-ea"/>
                <a:cs typeface="+mn-cs"/>
              </a:rPr>
              <a:t> Mach 12 microfilm scanner to us.</a:t>
            </a:r>
          </a:p>
          <a:p>
            <a:endParaRPr lang="en-US" dirty="0"/>
          </a:p>
        </p:txBody>
      </p:sp>
      <p:sp>
        <p:nvSpPr>
          <p:cNvPr id="4" name="Slide Number Placeholder 3"/>
          <p:cNvSpPr>
            <a:spLocks noGrp="1"/>
          </p:cNvSpPr>
          <p:nvPr>
            <p:ph type="sldNum" sz="quarter" idx="5"/>
          </p:nvPr>
        </p:nvSpPr>
        <p:spPr/>
        <p:txBody>
          <a:bodyPr/>
          <a:lstStyle/>
          <a:p>
            <a:fld id="{9018B9D5-3CE5-4944-A86F-3D59969A1858}" type="slidenum">
              <a:rPr lang="en-US" smtClean="0"/>
              <a:t>11</a:t>
            </a:fld>
            <a:endParaRPr lang="en-US"/>
          </a:p>
        </p:txBody>
      </p:sp>
    </p:spTree>
    <p:extLst>
      <p:ext uri="{BB962C8B-B14F-4D97-AF65-F5344CB8AC3E}">
        <p14:creationId xmlns:p14="http://schemas.microsoft.com/office/powerpoint/2010/main" val="270041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mn-lt"/>
                <a:ea typeface="+mn-ea"/>
                <a:cs typeface="+mn-cs"/>
              </a:rPr>
              <a:t>How many of you have heard of the Chronicling America project? Seen a presentation on that?</a:t>
            </a:r>
          </a:p>
          <a:p>
            <a:pPr lvl="1"/>
            <a:r>
              <a:rPr lang="en-US" sz="1200" kern="1200" dirty="0">
                <a:solidFill>
                  <a:schemeClr val="tx1"/>
                </a:solidFill>
                <a:effectLst/>
                <a:latin typeface="+mn-lt"/>
                <a:ea typeface="+mn-ea"/>
                <a:cs typeface="+mn-cs"/>
              </a:rPr>
              <a:t>So excited to share with you today the technical side of our new resource for historic SC newspapers, freely available online</a:t>
            </a:r>
          </a:p>
          <a:p>
            <a:pPr lvl="1"/>
            <a:r>
              <a:rPr lang="en-US" sz="1200" kern="1200" dirty="0">
                <a:solidFill>
                  <a:schemeClr val="tx1"/>
                </a:solidFill>
                <a:effectLst/>
                <a:latin typeface="+mn-lt"/>
                <a:ea typeface="+mn-ea"/>
                <a:cs typeface="+mn-cs"/>
              </a:rPr>
              <a:t>but before we get to that, let me catch you up on how we got here. Give you some background and a few technical details on how we got here.</a:t>
            </a:r>
          </a:p>
          <a:p>
            <a:endParaRPr lang="en-US" dirty="0"/>
          </a:p>
        </p:txBody>
      </p:sp>
      <p:sp>
        <p:nvSpPr>
          <p:cNvPr id="4" name="Slide Number Placeholder 3"/>
          <p:cNvSpPr>
            <a:spLocks noGrp="1"/>
          </p:cNvSpPr>
          <p:nvPr>
            <p:ph type="sldNum" sz="quarter" idx="5"/>
          </p:nvPr>
        </p:nvSpPr>
        <p:spPr/>
        <p:txBody>
          <a:bodyPr/>
          <a:lstStyle/>
          <a:p>
            <a:fld id="{9018B9D5-3CE5-4944-A86F-3D59969A1858}" type="slidenum">
              <a:rPr lang="en-US" smtClean="0"/>
              <a:t>2</a:t>
            </a:fld>
            <a:endParaRPr lang="en-US"/>
          </a:p>
        </p:txBody>
      </p:sp>
    </p:spTree>
    <p:extLst>
      <p:ext uri="{BB962C8B-B14F-4D97-AF65-F5344CB8AC3E}">
        <p14:creationId xmlns:p14="http://schemas.microsoft.com/office/powerpoint/2010/main" val="3531927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18B9D5-3CE5-4944-A86F-3D59969A1858}" type="slidenum">
              <a:rPr lang="en-US" smtClean="0"/>
              <a:t>3</a:t>
            </a:fld>
            <a:endParaRPr lang="en-US"/>
          </a:p>
        </p:txBody>
      </p:sp>
    </p:spTree>
    <p:extLst>
      <p:ext uri="{BB962C8B-B14F-4D97-AF65-F5344CB8AC3E}">
        <p14:creationId xmlns:p14="http://schemas.microsoft.com/office/powerpoint/2010/main" val="3705325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mn-lt"/>
                <a:ea typeface="+mn-ea"/>
                <a:cs typeface="+mn-cs"/>
              </a:rPr>
              <a:t>How this all started -  </a:t>
            </a:r>
          </a:p>
          <a:p>
            <a:pPr lvl="1"/>
            <a:r>
              <a:rPr lang="en-US" sz="1200" kern="1200" dirty="0">
                <a:solidFill>
                  <a:schemeClr val="tx1"/>
                </a:solidFill>
                <a:effectLst/>
                <a:latin typeface="+mn-lt"/>
                <a:ea typeface="+mn-ea"/>
                <a:cs typeface="+mn-cs"/>
              </a:rPr>
              <a:t>The team here – wrote 4 grant applications to NEH and received funding 3 times, just shy of a million dollars in funding</a:t>
            </a:r>
          </a:p>
          <a:p>
            <a:pPr lvl="1"/>
            <a:r>
              <a:rPr lang="en-US" sz="1200" kern="1200" dirty="0">
                <a:solidFill>
                  <a:schemeClr val="tx1"/>
                </a:solidFill>
                <a:effectLst/>
                <a:latin typeface="+mn-lt"/>
                <a:ea typeface="+mn-ea"/>
                <a:cs typeface="+mn-cs"/>
              </a:rPr>
              <a:t>Scanned newspapers form 2009-2015 with NEH funding and working with LC’s Chronicling America site</a:t>
            </a:r>
          </a:p>
          <a:p>
            <a:endParaRPr lang="en-US" dirty="0"/>
          </a:p>
        </p:txBody>
      </p:sp>
      <p:sp>
        <p:nvSpPr>
          <p:cNvPr id="4" name="Slide Number Placeholder 3"/>
          <p:cNvSpPr>
            <a:spLocks noGrp="1"/>
          </p:cNvSpPr>
          <p:nvPr>
            <p:ph type="sldNum" sz="quarter" idx="5"/>
          </p:nvPr>
        </p:nvSpPr>
        <p:spPr/>
        <p:txBody>
          <a:bodyPr/>
          <a:lstStyle/>
          <a:p>
            <a:fld id="{9018B9D5-3CE5-4944-A86F-3D59969A1858}" type="slidenum">
              <a:rPr lang="en-US" smtClean="0"/>
              <a:t>4</a:t>
            </a:fld>
            <a:endParaRPr lang="en-US"/>
          </a:p>
        </p:txBody>
      </p:sp>
    </p:spTree>
    <p:extLst>
      <p:ext uri="{BB962C8B-B14F-4D97-AF65-F5344CB8AC3E}">
        <p14:creationId xmlns:p14="http://schemas.microsoft.com/office/powerpoint/2010/main" val="2988101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sz="1200" kern="1200" dirty="0">
                <a:solidFill>
                  <a:schemeClr val="tx1"/>
                </a:solidFill>
                <a:effectLst/>
                <a:latin typeface="+mn-lt"/>
                <a:ea typeface="+mn-ea"/>
                <a:cs typeface="+mn-cs"/>
              </a:rPr>
              <a:t>Used a vendor for all of this work to scan from microfilm and create batch metadata</a:t>
            </a:r>
          </a:p>
          <a:p>
            <a:pPr lvl="1"/>
            <a:r>
              <a:rPr lang="en-US" sz="1200" kern="1200" dirty="0">
                <a:solidFill>
                  <a:schemeClr val="tx1"/>
                </a:solidFill>
                <a:effectLst/>
                <a:latin typeface="+mn-lt"/>
                <a:ea typeface="+mn-ea"/>
                <a:cs typeface="+mn-cs"/>
              </a:rPr>
              <a:t>Used Excel to create page level metadata in house, looking at each page</a:t>
            </a:r>
          </a:p>
          <a:p>
            <a:pPr lvl="1"/>
            <a:r>
              <a:rPr lang="en-US" sz="1200" kern="1200" dirty="0">
                <a:solidFill>
                  <a:schemeClr val="tx1"/>
                </a:solidFill>
                <a:effectLst/>
                <a:latin typeface="+mn-lt"/>
                <a:ea typeface="+mn-ea"/>
                <a:cs typeface="+mn-cs"/>
              </a:rPr>
              <a:t>Example of workflow during this time and the results at LC, note full text searchability</a:t>
            </a:r>
          </a:p>
        </p:txBody>
      </p:sp>
      <p:sp>
        <p:nvSpPr>
          <p:cNvPr id="4" name="Slide Number Placeholder 3"/>
          <p:cNvSpPr>
            <a:spLocks noGrp="1"/>
          </p:cNvSpPr>
          <p:nvPr>
            <p:ph type="sldNum" sz="quarter" idx="10"/>
          </p:nvPr>
        </p:nvSpPr>
        <p:spPr/>
        <p:txBody>
          <a:bodyPr/>
          <a:lstStyle/>
          <a:p>
            <a:fld id="{A440A561-62E3-4335-9316-5E33343184E0}" type="slidenum">
              <a:rPr lang="en-US" smtClean="0"/>
              <a:pPr/>
              <a:t>5</a:t>
            </a:fld>
            <a:endParaRPr lang="en-US"/>
          </a:p>
        </p:txBody>
      </p:sp>
    </p:spTree>
    <p:extLst>
      <p:ext uri="{BB962C8B-B14F-4D97-AF65-F5344CB8AC3E}">
        <p14:creationId xmlns:p14="http://schemas.microsoft.com/office/powerpoint/2010/main" val="3931418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Quality review of metadata</a:t>
            </a:r>
          </a:p>
        </p:txBody>
      </p:sp>
      <p:sp>
        <p:nvSpPr>
          <p:cNvPr id="4" name="Slide Number Placeholder 3"/>
          <p:cNvSpPr>
            <a:spLocks noGrp="1"/>
          </p:cNvSpPr>
          <p:nvPr>
            <p:ph type="sldNum" sz="quarter" idx="10"/>
          </p:nvPr>
        </p:nvSpPr>
        <p:spPr/>
        <p:txBody>
          <a:bodyPr/>
          <a:lstStyle/>
          <a:p>
            <a:fld id="{A440A561-62E3-4335-9316-5E33343184E0}" type="slidenum">
              <a:rPr lang="en-US" smtClean="0"/>
              <a:pPr/>
              <a:t>6</a:t>
            </a:fld>
            <a:endParaRPr lang="en-US"/>
          </a:p>
        </p:txBody>
      </p:sp>
    </p:spTree>
    <p:extLst>
      <p:ext uri="{BB962C8B-B14F-4D97-AF65-F5344CB8AC3E}">
        <p14:creationId xmlns:p14="http://schemas.microsoft.com/office/powerpoint/2010/main" val="1192882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Digitization by 3</a:t>
            </a:r>
            <a:r>
              <a:rPr lang="en-US" baseline="30000" dirty="0"/>
              <a:t>rd</a:t>
            </a:r>
            <a:r>
              <a:rPr lang="en-US" dirty="0"/>
              <a:t> party vendor (Apex)</a:t>
            </a:r>
          </a:p>
          <a:p>
            <a:r>
              <a:rPr lang="en-US" dirty="0"/>
              <a:t>Quality review of digital data</a:t>
            </a:r>
          </a:p>
          <a:p>
            <a:endParaRPr lang="en-US" dirty="0"/>
          </a:p>
        </p:txBody>
      </p:sp>
      <p:sp>
        <p:nvSpPr>
          <p:cNvPr id="4" name="Slide Number Placeholder 3"/>
          <p:cNvSpPr>
            <a:spLocks noGrp="1"/>
          </p:cNvSpPr>
          <p:nvPr>
            <p:ph type="sldNum" sz="quarter" idx="10"/>
          </p:nvPr>
        </p:nvSpPr>
        <p:spPr/>
        <p:txBody>
          <a:bodyPr/>
          <a:lstStyle/>
          <a:p>
            <a:fld id="{A440A561-62E3-4335-9316-5E33343184E0}" type="slidenum">
              <a:rPr lang="en-US" smtClean="0"/>
              <a:pPr/>
              <a:t>7</a:t>
            </a:fld>
            <a:endParaRPr lang="en-US"/>
          </a:p>
        </p:txBody>
      </p:sp>
    </p:spTree>
    <p:extLst>
      <p:ext uri="{BB962C8B-B14F-4D97-AF65-F5344CB8AC3E}">
        <p14:creationId xmlns:p14="http://schemas.microsoft.com/office/powerpoint/2010/main" val="3250225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Our program builds</a:t>
            </a:r>
            <a:r>
              <a:rPr lang="en-US" baseline="0" dirty="0"/>
              <a:t> </a:t>
            </a:r>
            <a:r>
              <a:rPr lang="en-US" dirty="0"/>
              <a:t>on an earlier national project in the 1980s and 1990s in which original newspapers were microfilmed; almost 1 million newspaper pages at the South </a:t>
            </a:r>
            <a:r>
              <a:rPr lang="en-US" dirty="0" err="1"/>
              <a:t>Caroliniana</a:t>
            </a:r>
            <a:r>
              <a:rPr lang="en-US" dirty="0"/>
              <a:t> were microfilmed from that project.</a:t>
            </a:r>
          </a:p>
          <a:p>
            <a:r>
              <a:rPr lang="en-US" dirty="0"/>
              <a:t>Results:</a:t>
            </a:r>
          </a:p>
          <a:p>
            <a:r>
              <a:rPr lang="en-US" dirty="0"/>
              <a:t>1,249 titles</a:t>
            </a:r>
          </a:p>
          <a:p>
            <a:r>
              <a:rPr lang="en-US" dirty="0"/>
              <a:t>990,332 pages</a:t>
            </a:r>
          </a:p>
          <a:p>
            <a:r>
              <a:rPr lang="en-US" dirty="0"/>
              <a:t>$397,893 in NEH support</a:t>
            </a:r>
          </a:p>
          <a:p>
            <a:r>
              <a:rPr lang="en-US" dirty="0"/>
              <a:t>Union List of S.C. newspapers</a:t>
            </a:r>
          </a:p>
          <a:p>
            <a:endParaRPr lang="en-US" dirty="0"/>
          </a:p>
          <a:p>
            <a:r>
              <a:rPr lang="en-US" dirty="0"/>
              <a:t>1. When creating digital versions, we are able to create</a:t>
            </a:r>
            <a:r>
              <a:rPr lang="en-US" baseline="0" dirty="0"/>
              <a:t> order out of chaos at times. Some of the microfilm we inspect is out of order, backwards, askew, missing pages, etc. In the digitization process, we are able to correct and improve your experience when you use the newspapers online.  </a:t>
            </a:r>
            <a:r>
              <a:rPr lang="en-US" dirty="0"/>
              <a:t>We are able to put </a:t>
            </a:r>
            <a:r>
              <a:rPr lang="en-US" baseline="0" dirty="0"/>
              <a:t>pages in order, putting issues in order chronologically, removing poor images, etc. Generally clean the papers up and make them easier to browse online. </a:t>
            </a:r>
          </a:p>
          <a:p>
            <a:endParaRPr lang="en-US" baseline="0" dirty="0"/>
          </a:p>
          <a:p>
            <a:pPr defTabSz="934974">
              <a:defRPr/>
            </a:pPr>
            <a:r>
              <a:rPr lang="en-US" dirty="0"/>
              <a:t>2. So, we digitize each</a:t>
            </a:r>
            <a:r>
              <a:rPr lang="en-US" baseline="0" dirty="0"/>
              <a:t> newspaper page and the digital version will look like these: in correct page sequence order, in correct chronological order, cropped apart if necessary, organized and clean versions. When they are digitized, much easier to research, browse, and keyword search.  400 dpi (if someone asks).</a:t>
            </a:r>
            <a:endParaRPr lang="en-US" dirty="0"/>
          </a:p>
          <a:p>
            <a:endParaRPr lang="en-US" dirty="0"/>
          </a:p>
          <a:p>
            <a:pPr defTabSz="934974">
              <a:defRPr/>
            </a:pPr>
            <a:r>
              <a:rPr lang="en-US" dirty="0"/>
              <a:t>3. Finally, this is what the</a:t>
            </a:r>
            <a:r>
              <a:rPr lang="en-US" baseline="0" dirty="0"/>
              <a:t> newspapers look like in Chronicling America. We will provide more details about the site later on as we give a live demonstration of how to use it.</a:t>
            </a:r>
            <a:endParaRPr lang="en-US" dirty="0"/>
          </a:p>
          <a:p>
            <a:endParaRPr lang="en-US" dirty="0"/>
          </a:p>
        </p:txBody>
      </p:sp>
      <p:sp>
        <p:nvSpPr>
          <p:cNvPr id="4" name="Slide Number Placeholder 3"/>
          <p:cNvSpPr>
            <a:spLocks noGrp="1"/>
          </p:cNvSpPr>
          <p:nvPr>
            <p:ph type="sldNum" sz="quarter" idx="10"/>
          </p:nvPr>
        </p:nvSpPr>
        <p:spPr/>
        <p:txBody>
          <a:bodyPr/>
          <a:lstStyle/>
          <a:p>
            <a:fld id="{A440A561-62E3-4335-9316-5E33343184E0}" type="slidenum">
              <a:rPr lang="en-US" smtClean="0"/>
              <a:pPr/>
              <a:t>8</a:t>
            </a:fld>
            <a:endParaRPr lang="en-US"/>
          </a:p>
        </p:txBody>
      </p:sp>
    </p:spTree>
    <p:extLst>
      <p:ext uri="{BB962C8B-B14F-4D97-AF65-F5344CB8AC3E}">
        <p14:creationId xmlns:p14="http://schemas.microsoft.com/office/powerpoint/2010/main" val="879375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mn-lt"/>
                <a:ea typeface="+mn-ea"/>
                <a:cs typeface="+mn-cs"/>
              </a:rPr>
              <a:t>2010 - </a:t>
            </a:r>
            <a:r>
              <a:rPr lang="en-US" sz="1200" kern="1200" dirty="0" err="1">
                <a:solidFill>
                  <a:schemeClr val="tx1"/>
                </a:solidFill>
                <a:effectLst/>
                <a:latin typeface="+mn-lt"/>
                <a:ea typeface="+mn-ea"/>
                <a:cs typeface="+mn-cs"/>
              </a:rPr>
              <a:t>ChronAm</a:t>
            </a:r>
            <a:r>
              <a:rPr lang="en-US" sz="1200" kern="1200" dirty="0">
                <a:solidFill>
                  <a:schemeClr val="tx1"/>
                </a:solidFill>
                <a:effectLst/>
                <a:latin typeface="+mn-lt"/>
                <a:ea typeface="+mn-ea"/>
                <a:cs typeface="+mn-cs"/>
              </a:rPr>
              <a:t> software for </a:t>
            </a:r>
            <a:r>
              <a:rPr lang="en-US" sz="1200" b="1" kern="1200" dirty="0">
                <a:solidFill>
                  <a:schemeClr val="tx1"/>
                </a:solidFill>
                <a:effectLst/>
                <a:latin typeface="+mn-lt"/>
                <a:ea typeface="+mn-ea"/>
                <a:cs typeface="+mn-cs"/>
              </a:rPr>
              <a:t>Gamecock</a:t>
            </a:r>
            <a:r>
              <a:rPr lang="en-US" sz="1200" kern="1200" dirty="0">
                <a:solidFill>
                  <a:schemeClr val="tx1"/>
                </a:solidFill>
                <a:effectLst/>
                <a:latin typeface="+mn-lt"/>
                <a:ea typeface="+mn-ea"/>
                <a:cs typeface="+mn-cs"/>
              </a:rPr>
              <a:t> – money from Student Media to scan and load</a:t>
            </a:r>
          </a:p>
          <a:p>
            <a:pPr lvl="2"/>
            <a:r>
              <a:rPr lang="en-US" sz="1200" kern="1200" dirty="0">
                <a:solidFill>
                  <a:schemeClr val="tx1"/>
                </a:solidFill>
                <a:effectLst/>
                <a:latin typeface="+mn-lt"/>
                <a:ea typeface="+mn-ea"/>
                <a:cs typeface="+mn-cs"/>
              </a:rPr>
              <a:t>Followed LC guidelines and continued to use vendor</a:t>
            </a:r>
          </a:p>
          <a:p>
            <a:pPr lvl="2"/>
            <a:r>
              <a:rPr lang="en-US" sz="1200" kern="1200" dirty="0">
                <a:solidFill>
                  <a:schemeClr val="tx1"/>
                </a:solidFill>
                <a:effectLst/>
                <a:latin typeface="+mn-lt"/>
                <a:ea typeface="+mn-ea"/>
                <a:cs typeface="+mn-cs"/>
              </a:rPr>
              <a:t>1908 -206 here</a:t>
            </a:r>
          </a:p>
          <a:p>
            <a:endParaRPr lang="en-US" dirty="0"/>
          </a:p>
        </p:txBody>
      </p:sp>
      <p:sp>
        <p:nvSpPr>
          <p:cNvPr id="4" name="Slide Number Placeholder 3"/>
          <p:cNvSpPr>
            <a:spLocks noGrp="1"/>
          </p:cNvSpPr>
          <p:nvPr>
            <p:ph type="sldNum" sz="quarter" idx="5"/>
          </p:nvPr>
        </p:nvSpPr>
        <p:spPr/>
        <p:txBody>
          <a:bodyPr/>
          <a:lstStyle/>
          <a:p>
            <a:fld id="{9018B9D5-3CE5-4944-A86F-3D59969A1858}" type="slidenum">
              <a:rPr lang="en-US" smtClean="0"/>
              <a:t>10</a:t>
            </a:fld>
            <a:endParaRPr lang="en-US"/>
          </a:p>
        </p:txBody>
      </p:sp>
    </p:spTree>
    <p:extLst>
      <p:ext uri="{BB962C8B-B14F-4D97-AF65-F5344CB8AC3E}">
        <p14:creationId xmlns:p14="http://schemas.microsoft.com/office/powerpoint/2010/main" val="1719591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10/18/2019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10/18/2019</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hyperlink" Target="http://historicnewspapers.sc.edu/" TargetMode="External"/><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6.jpeg"/><Relationship Id="rId7"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diagramLayout" Target="../diagrams/layout1.xml"/><Relationship Id="rId7" Type="http://schemas.openxmlformats.org/officeDocument/2006/relationships/image" Target="../media/image1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historicnewspapers.sc.edu/"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jpg"/><Relationship Id="rId7"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4.jp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400" dirty="0"/>
              <a:t>Introducing the </a:t>
            </a:r>
            <a:r>
              <a:rPr lang="en-US" sz="4400" i="1" dirty="0"/>
              <a:t>Historical Newspapers of South Carolina </a:t>
            </a:r>
            <a:r>
              <a:rPr lang="en-US" sz="4400" dirty="0"/>
              <a:t>Online Database</a:t>
            </a:r>
          </a:p>
        </p:txBody>
      </p:sp>
      <p:sp>
        <p:nvSpPr>
          <p:cNvPr id="3" name="Subtitle 2"/>
          <p:cNvSpPr>
            <a:spLocks noGrp="1"/>
          </p:cNvSpPr>
          <p:nvPr>
            <p:ph type="subTitle" idx="1"/>
          </p:nvPr>
        </p:nvSpPr>
        <p:spPr>
          <a:xfrm>
            <a:off x="2438400" y="4777381"/>
            <a:ext cx="9066211" cy="1371628"/>
          </a:xfrm>
        </p:spPr>
        <p:txBody>
          <a:bodyPr>
            <a:normAutofit fontScale="92500" lnSpcReduction="20000"/>
          </a:bodyPr>
          <a:lstStyle/>
          <a:p>
            <a:r>
              <a:rPr lang="en-US" dirty="0"/>
              <a:t>May 11, 2018</a:t>
            </a:r>
          </a:p>
          <a:p>
            <a:r>
              <a:rPr lang="en-US" dirty="0"/>
              <a:t>Kate Boyd</a:t>
            </a:r>
          </a:p>
          <a:p>
            <a:r>
              <a:rPr lang="en-US" dirty="0"/>
              <a:t>Digital Initiatives Librarian</a:t>
            </a:r>
          </a:p>
          <a:p>
            <a:r>
              <a:rPr lang="en-US" dirty="0"/>
              <a:t>University of South Carolina Libraries</a:t>
            </a:r>
          </a:p>
        </p:txBody>
      </p:sp>
      <p:sp>
        <p:nvSpPr>
          <p:cNvPr id="5" name="Rectangle 4"/>
          <p:cNvSpPr/>
          <p:nvPr/>
        </p:nvSpPr>
        <p:spPr>
          <a:xfrm>
            <a:off x="5991304" y="5143841"/>
            <a:ext cx="3950120" cy="369332"/>
          </a:xfrm>
          <a:prstGeom prst="rect">
            <a:avLst/>
          </a:prstGeom>
        </p:spPr>
        <p:txBody>
          <a:bodyPr wrap="none">
            <a:spAutoFit/>
          </a:bodyPr>
          <a:lstStyle/>
          <a:p>
            <a:r>
              <a:rPr lang="en-US" dirty="0">
                <a:solidFill>
                  <a:srgbClr val="00B0F0"/>
                </a:solidFill>
                <a:hlinkClick r:id="rId3"/>
              </a:rPr>
              <a:t>http://historicnewspapers.sc.edu/</a:t>
            </a:r>
            <a:endParaRPr lang="en-US" dirty="0">
              <a:solidFill>
                <a:srgbClr val="00B0F0"/>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0096" y="238149"/>
            <a:ext cx="2777172" cy="2314310"/>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1209" t="29143" r="13334" b="14748"/>
          <a:stretch/>
        </p:blipFill>
        <p:spPr>
          <a:xfrm>
            <a:off x="8229600" y="429487"/>
            <a:ext cx="3463635" cy="1931634"/>
          </a:xfrm>
          <a:prstGeom prst="rect">
            <a:avLst/>
          </a:prstGeom>
        </p:spPr>
      </p:pic>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backgroundRemoval t="6434" b="93164" l="8750" r="96250"/>
                    </a14:imgEffect>
                  </a14:imgLayer>
                </a14:imgProps>
              </a:ext>
              <a:ext uri="{28A0092B-C50C-407E-A947-70E740481C1C}">
                <a14:useLocalDpi xmlns:a14="http://schemas.microsoft.com/office/drawing/2010/main" val="0"/>
              </a:ext>
            </a:extLst>
          </a:blip>
          <a:stretch>
            <a:fillRect/>
          </a:stretch>
        </p:blipFill>
        <p:spPr>
          <a:xfrm>
            <a:off x="3284505" y="-339735"/>
            <a:ext cx="5638389" cy="3505200"/>
          </a:xfrm>
          <a:prstGeom prst="rect">
            <a:avLst/>
          </a:prstGeom>
        </p:spPr>
      </p:pic>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t="11750" b="10271"/>
          <a:stretch/>
        </p:blipFill>
        <p:spPr>
          <a:xfrm>
            <a:off x="8813127" y="5879633"/>
            <a:ext cx="2880108" cy="824090"/>
          </a:xfrm>
          <a:prstGeom prst="rect">
            <a:avLst/>
          </a:prstGeom>
        </p:spPr>
      </p:pic>
    </p:spTree>
    <p:extLst>
      <p:ext uri="{BB962C8B-B14F-4D97-AF65-F5344CB8AC3E}">
        <p14:creationId xmlns:p14="http://schemas.microsoft.com/office/powerpoint/2010/main" val="2558344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sp>
        <p:nvSpPr>
          <p:cNvPr id="3" name="Content Placeholder 2"/>
          <p:cNvSpPr>
            <a:spLocks noGrp="1"/>
          </p:cNvSpPr>
          <p:nvPr>
            <p:ph idx="1"/>
          </p:nvPr>
        </p:nvSpPr>
        <p:spPr>
          <a:xfrm>
            <a:off x="3564866" y="2437862"/>
            <a:ext cx="4926965" cy="3777622"/>
          </a:xfrm>
        </p:spPr>
        <p:txBody>
          <a:bodyPr/>
          <a:lstStyle/>
          <a:p>
            <a:r>
              <a:rPr lang="en-US" dirty="0"/>
              <a:t>Student Media donates funding to purchase server and outsource scanning</a:t>
            </a:r>
          </a:p>
          <a:p>
            <a:r>
              <a:rPr lang="en-US" dirty="0"/>
              <a:t>Scan and make available online 1908-2006, entire archive now available online and full text searchable</a:t>
            </a:r>
          </a:p>
        </p:txBody>
      </p:sp>
      <p:pic>
        <p:nvPicPr>
          <p:cNvPr id="4" name="Content Placeholder 3"/>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2384500" y="0"/>
            <a:ext cx="7749248" cy="1899742"/>
          </a:xfr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1750" b="10271"/>
          <a:stretch/>
        </p:blipFill>
        <p:spPr>
          <a:xfrm>
            <a:off x="4674198" y="5798752"/>
            <a:ext cx="2880108" cy="82409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28808">
            <a:off x="8717499" y="1367676"/>
            <a:ext cx="2906574" cy="4080189"/>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14834">
            <a:off x="436699" y="1516022"/>
            <a:ext cx="2861935" cy="3783496"/>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22931">
            <a:off x="584666" y="3235953"/>
            <a:ext cx="2619283" cy="3359425"/>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227614">
            <a:off x="8646396" y="3150339"/>
            <a:ext cx="2814676" cy="3289988"/>
          </a:xfrm>
          <a:prstGeom prst="rect">
            <a:avLst/>
          </a:prstGeom>
        </p:spPr>
      </p:pic>
      <p:sp>
        <p:nvSpPr>
          <p:cNvPr id="10" name="Rectangle 9"/>
          <p:cNvSpPr/>
          <p:nvPr/>
        </p:nvSpPr>
        <p:spPr>
          <a:xfrm>
            <a:off x="3882259" y="4610667"/>
            <a:ext cx="4136069" cy="369332"/>
          </a:xfrm>
          <a:prstGeom prst="rect">
            <a:avLst/>
          </a:prstGeom>
        </p:spPr>
        <p:txBody>
          <a:bodyPr wrap="none">
            <a:spAutoFit/>
          </a:bodyPr>
          <a:lstStyle/>
          <a:p>
            <a:r>
              <a:rPr lang="en-US" b="1" dirty="0"/>
              <a:t>http://www.sc-newspapers.sc.edu</a:t>
            </a:r>
            <a:r>
              <a:rPr lang="en-US" dirty="0"/>
              <a:t>/</a:t>
            </a:r>
          </a:p>
        </p:txBody>
      </p:sp>
      <p:sp>
        <p:nvSpPr>
          <p:cNvPr id="11" name="Rectangle 10"/>
          <p:cNvSpPr/>
          <p:nvPr/>
        </p:nvSpPr>
        <p:spPr>
          <a:xfrm>
            <a:off x="3564865" y="4999012"/>
            <a:ext cx="6096000" cy="369332"/>
          </a:xfrm>
          <a:prstGeom prst="rect">
            <a:avLst/>
          </a:prstGeom>
        </p:spPr>
        <p:txBody>
          <a:bodyPr>
            <a:spAutoFit/>
          </a:bodyPr>
          <a:lstStyle/>
          <a:p>
            <a:r>
              <a:rPr lang="en-US" b="1" dirty="0"/>
              <a:t>http://library.sc.edu/p/Collections/Digital</a:t>
            </a:r>
          </a:p>
        </p:txBody>
      </p:sp>
    </p:spTree>
    <p:extLst>
      <p:ext uri="{BB962C8B-B14F-4D97-AF65-F5344CB8AC3E}">
        <p14:creationId xmlns:p14="http://schemas.microsoft.com/office/powerpoint/2010/main" val="874552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2013-2016, Post </a:t>
            </a:r>
            <a:r>
              <a:rPr lang="en-US"/>
              <a:t>NEH Beginnings</a:t>
            </a:r>
            <a:endParaRPr lang="en-US" dirty="0"/>
          </a:p>
        </p:txBody>
      </p:sp>
      <p:pic>
        <p:nvPicPr>
          <p:cNvPr id="4"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20106" t="8501" r="20833" b="8148"/>
          <a:stretch/>
        </p:blipFill>
        <p:spPr>
          <a:xfrm>
            <a:off x="7634114" y="1397075"/>
            <a:ext cx="3498574" cy="4937462"/>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1750" b="10271"/>
          <a:stretch/>
        </p:blipFill>
        <p:spPr>
          <a:xfrm>
            <a:off x="1424975" y="5727777"/>
            <a:ext cx="2880108" cy="824090"/>
          </a:xfrm>
          <a:prstGeom prst="rect">
            <a:avLst/>
          </a:prstGeom>
        </p:spPr>
      </p:pic>
      <p:sp>
        <p:nvSpPr>
          <p:cNvPr id="3" name="Content Placeholder 2"/>
          <p:cNvSpPr>
            <a:spLocks noGrp="1"/>
          </p:cNvSpPr>
          <p:nvPr>
            <p:ph idx="1"/>
          </p:nvPr>
        </p:nvSpPr>
        <p:spPr>
          <a:xfrm>
            <a:off x="2408590" y="1486881"/>
            <a:ext cx="4853601" cy="3777622"/>
          </a:xfrm>
        </p:spPr>
        <p:txBody>
          <a:bodyPr>
            <a:normAutofit fontScale="92500" lnSpcReduction="10000"/>
          </a:bodyPr>
          <a:lstStyle/>
          <a:p>
            <a:r>
              <a:rPr lang="en-US" dirty="0"/>
              <a:t>Funding from local institutions began</a:t>
            </a:r>
          </a:p>
          <a:p>
            <a:r>
              <a:rPr lang="en-US" dirty="0"/>
              <a:t>2013, Crowley Company donates a </a:t>
            </a:r>
            <a:r>
              <a:rPr lang="en-US" dirty="0" err="1"/>
              <a:t>Mekel</a:t>
            </a:r>
            <a:r>
              <a:rPr lang="en-US" dirty="0"/>
              <a:t> Mach 12 scanner</a:t>
            </a:r>
          </a:p>
          <a:p>
            <a:r>
              <a:rPr lang="en-US" dirty="0"/>
              <a:t>Re-install </a:t>
            </a:r>
            <a:r>
              <a:rPr lang="en-US" dirty="0" err="1"/>
              <a:t>ChronAm</a:t>
            </a:r>
            <a:r>
              <a:rPr lang="en-US" dirty="0"/>
              <a:t> again on another server</a:t>
            </a:r>
          </a:p>
          <a:p>
            <a:r>
              <a:rPr lang="en-US" dirty="0"/>
              <a:t>Purchase ABBYY Recognition Server software</a:t>
            </a:r>
          </a:p>
          <a:p>
            <a:r>
              <a:rPr lang="en-US" dirty="0"/>
              <a:t>UNC develops scripts to work with </a:t>
            </a:r>
            <a:r>
              <a:rPr lang="en-US" dirty="0" err="1"/>
              <a:t>ChronAm</a:t>
            </a:r>
            <a:r>
              <a:rPr lang="en-US" dirty="0"/>
              <a:t> software</a:t>
            </a:r>
          </a:p>
          <a:p>
            <a:pPr lvl="1"/>
            <a:r>
              <a:rPr lang="en-US" dirty="0"/>
              <a:t>Downloaded from </a:t>
            </a:r>
            <a:r>
              <a:rPr lang="en-US" dirty="0" err="1"/>
              <a:t>Github</a:t>
            </a:r>
            <a:endParaRPr lang="en-US" dirty="0"/>
          </a:p>
          <a:p>
            <a:r>
              <a:rPr lang="en-US" dirty="0"/>
              <a:t>Begin learning scripts and in-house process, so we no longer need a vendor</a:t>
            </a:r>
          </a:p>
        </p:txBody>
      </p:sp>
    </p:spTree>
    <p:extLst>
      <p:ext uri="{BB962C8B-B14F-4D97-AF65-F5344CB8AC3E}">
        <p14:creationId xmlns:p14="http://schemas.microsoft.com/office/powerpoint/2010/main" val="2577061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9046" y="287406"/>
            <a:ext cx="4078366" cy="760346"/>
          </a:xfrm>
        </p:spPr>
        <p:txBody>
          <a:bodyPr/>
          <a:lstStyle/>
          <a:p>
            <a:r>
              <a:rPr lang="en-US" dirty="0"/>
              <a:t>In-House Process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62485122"/>
              </p:ext>
            </p:extLst>
          </p:nvPr>
        </p:nvGraphicFramePr>
        <p:xfrm>
          <a:off x="1581972" y="289904"/>
          <a:ext cx="9988011" cy="5466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7" name="Group 16"/>
          <p:cNvGrpSpPr/>
          <p:nvPr/>
        </p:nvGrpSpPr>
        <p:grpSpPr>
          <a:xfrm>
            <a:off x="7042360" y="5340600"/>
            <a:ext cx="4706338" cy="873732"/>
            <a:chOff x="2515611" y="3222999"/>
            <a:chExt cx="7132320" cy="873732"/>
          </a:xfrm>
        </p:grpSpPr>
        <p:sp>
          <p:nvSpPr>
            <p:cNvPr id="18" name="Rounded Rectangle 17"/>
            <p:cNvSpPr/>
            <p:nvPr/>
          </p:nvSpPr>
          <p:spPr>
            <a:xfrm>
              <a:off x="2515611" y="3222999"/>
              <a:ext cx="7132320" cy="831215"/>
            </a:xfrm>
            <a:prstGeom prst="roundRect">
              <a:avLst>
                <a:gd name="adj" fmla="val 10000"/>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9" name="Rounded Rectangle 4"/>
            <p:cNvSpPr txBox="1"/>
            <p:nvPr/>
          </p:nvSpPr>
          <p:spPr>
            <a:xfrm>
              <a:off x="2598816" y="3314206"/>
              <a:ext cx="5954923" cy="7825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2400" dirty="0"/>
                <a:t>Load batch data to server</a:t>
              </a:r>
              <a:endParaRPr lang="en-US" sz="2400" kern="1200" dirty="0"/>
            </a:p>
            <a:p>
              <a:pPr lvl="0" algn="l" defTabSz="1289050">
                <a:lnSpc>
                  <a:spcPct val="90000"/>
                </a:lnSpc>
                <a:spcBef>
                  <a:spcPct val="0"/>
                </a:spcBef>
                <a:spcAft>
                  <a:spcPct val="35000"/>
                </a:spcAft>
              </a:pPr>
              <a:endParaRPr lang="en-US" sz="1400" kern="1200" dirty="0"/>
            </a:p>
          </p:txBody>
        </p:sp>
      </p:grpSp>
      <p:grpSp>
        <p:nvGrpSpPr>
          <p:cNvPr id="8" name="Group 7"/>
          <p:cNvGrpSpPr/>
          <p:nvPr/>
        </p:nvGrpSpPr>
        <p:grpSpPr>
          <a:xfrm>
            <a:off x="10665109" y="4976506"/>
            <a:ext cx="540289" cy="540289"/>
            <a:chOff x="7777778" y="2586263"/>
            <a:chExt cx="540289" cy="540289"/>
          </a:xfrm>
        </p:grpSpPr>
        <p:sp>
          <p:nvSpPr>
            <p:cNvPr id="9" name="Down Arrow 8"/>
            <p:cNvSpPr/>
            <p:nvPr/>
          </p:nvSpPr>
          <p:spPr>
            <a:xfrm>
              <a:off x="7777778" y="2586263"/>
              <a:ext cx="540289" cy="540289"/>
            </a:xfrm>
            <a:prstGeom prst="downArrow">
              <a:avLst>
                <a:gd name="adj1" fmla="val 55000"/>
                <a:gd name="adj2" fmla="val 45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0" name="Down Arrow 4"/>
            <p:cNvSpPr txBox="1"/>
            <p:nvPr/>
          </p:nvSpPr>
          <p:spPr>
            <a:xfrm>
              <a:off x="7899343" y="2586263"/>
              <a:ext cx="297159" cy="40656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n-US" sz="2400" kern="1200"/>
            </a:p>
          </p:txBody>
        </p:sp>
      </p:grpSp>
      <p:pic>
        <p:nvPicPr>
          <p:cNvPr id="11" name="Content Placeholder 3" descr="Microsoft Excel - batch_scu_evadeestruction revised 070210"/>
          <p:cNvPicPr>
            <a:picLocks noChangeAspect="1"/>
          </p:cNvPicPr>
          <p:nvPr/>
        </p:nvPicPr>
        <p:blipFill rotWithShape="1">
          <a:blip r:embed="rId7" cstate="print">
            <a:extLst>
              <a:ext uri="{28A0092B-C50C-407E-A947-70E740481C1C}">
                <a14:useLocalDpi xmlns:a14="http://schemas.microsoft.com/office/drawing/2010/main" val="0"/>
              </a:ext>
            </a:extLst>
          </a:blip>
          <a:srcRect r="12480" b="2239"/>
          <a:stretch/>
        </p:blipFill>
        <p:spPr>
          <a:xfrm>
            <a:off x="547731" y="4069370"/>
            <a:ext cx="4015929" cy="2724873"/>
          </a:xfrm>
          <a:prstGeom prst="rect">
            <a:avLst/>
          </a:prstGeom>
        </p:spPr>
      </p:pic>
      <p:pic>
        <p:nvPicPr>
          <p:cNvPr id="13" name="Content Placeholder 3"/>
          <p:cNvPicPr>
            <a:picLocks noChangeAspect="1"/>
          </p:cNvPicPr>
          <p:nvPr/>
        </p:nvPicPr>
        <p:blipFill rotWithShape="1">
          <a:blip r:embed="rId8">
            <a:extLst>
              <a:ext uri="{28A0092B-C50C-407E-A947-70E740481C1C}">
                <a14:useLocalDpi xmlns:a14="http://schemas.microsoft.com/office/drawing/2010/main" val="0"/>
              </a:ext>
            </a:extLst>
          </a:blip>
          <a:srcRect l="20106" t="8501" r="20833" b="8148"/>
          <a:stretch/>
        </p:blipFill>
        <p:spPr>
          <a:xfrm>
            <a:off x="713410" y="1855305"/>
            <a:ext cx="1379694" cy="1947132"/>
          </a:xfrm>
          <a:prstGeom prst="rect">
            <a:avLst/>
          </a:prstGeom>
        </p:spPr>
      </p:pic>
    </p:spTree>
    <p:extLst>
      <p:ext uri="{BB962C8B-B14F-4D97-AF65-F5344CB8AC3E}">
        <p14:creationId xmlns:p14="http://schemas.microsoft.com/office/powerpoint/2010/main" val="704607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 a little Deeper</a:t>
            </a:r>
          </a:p>
        </p:txBody>
      </p:sp>
      <p:sp>
        <p:nvSpPr>
          <p:cNvPr id="3" name="Content Placeholder 2"/>
          <p:cNvSpPr>
            <a:spLocks noGrp="1"/>
          </p:cNvSpPr>
          <p:nvPr>
            <p:ph idx="1"/>
          </p:nvPr>
        </p:nvSpPr>
        <p:spPr/>
        <p:txBody>
          <a:bodyPr/>
          <a:lstStyle/>
          <a:p>
            <a:r>
              <a:rPr lang="en-US" dirty="0"/>
              <a:t>Scan film and create Excel metadata</a:t>
            </a:r>
          </a:p>
          <a:p>
            <a:pPr lvl="1"/>
            <a:r>
              <a:rPr lang="en-US" dirty="0"/>
              <a:t>Use a lot of concatenations in excel</a:t>
            </a:r>
          </a:p>
          <a:p>
            <a:r>
              <a:rPr lang="en-US" dirty="0"/>
              <a:t>ABBYY and scripts	</a:t>
            </a:r>
          </a:p>
          <a:p>
            <a:pPr lvl="1"/>
            <a:r>
              <a:rPr lang="en-US" dirty="0"/>
              <a:t>Rename script </a:t>
            </a:r>
          </a:p>
          <a:p>
            <a:pPr lvl="1"/>
            <a:r>
              <a:rPr lang="en-US" dirty="0"/>
              <a:t>Excel to XML</a:t>
            </a:r>
          </a:p>
          <a:p>
            <a:r>
              <a:rPr lang="en-US" dirty="0"/>
              <a:t>Reformat Alto markup</a:t>
            </a:r>
          </a:p>
          <a:p>
            <a:r>
              <a:rPr lang="en-US" dirty="0"/>
              <a:t>Process file bat</a:t>
            </a:r>
          </a:p>
          <a:p>
            <a:r>
              <a:rPr lang="en-US" dirty="0"/>
              <a:t>Bibliographic record from catalog to </a:t>
            </a:r>
            <a:r>
              <a:rPr lang="en-US" dirty="0" err="1"/>
              <a:t>ChronAm</a:t>
            </a:r>
            <a:endParaRPr lang="en-US" dirty="0"/>
          </a:p>
          <a:p>
            <a:r>
              <a:rPr lang="en-US" dirty="0"/>
              <a:t>Load and index</a:t>
            </a:r>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1750" b="10271"/>
          <a:stretch/>
        </p:blipFill>
        <p:spPr>
          <a:xfrm>
            <a:off x="8813127" y="5879633"/>
            <a:ext cx="2880108" cy="824090"/>
          </a:xfrm>
          <a:prstGeom prst="rect">
            <a:avLst/>
          </a:prstGeom>
        </p:spPr>
      </p:pic>
    </p:spTree>
    <p:extLst>
      <p:ext uri="{BB962C8B-B14F-4D97-AF65-F5344CB8AC3E}">
        <p14:creationId xmlns:p14="http://schemas.microsoft.com/office/powerpoint/2010/main" val="741561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7914" y="676406"/>
            <a:ext cx="10704086" cy="4860097"/>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1750" b="10271"/>
          <a:stretch/>
        </p:blipFill>
        <p:spPr>
          <a:xfrm>
            <a:off x="8813127" y="5879633"/>
            <a:ext cx="2880108" cy="824090"/>
          </a:xfrm>
          <a:prstGeom prst="rect">
            <a:avLst/>
          </a:prstGeom>
        </p:spPr>
      </p:pic>
    </p:spTree>
    <p:extLst>
      <p:ext uri="{BB962C8B-B14F-4D97-AF65-F5344CB8AC3E}">
        <p14:creationId xmlns:p14="http://schemas.microsoft.com/office/powerpoint/2010/main" val="1041498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2854" y="112734"/>
            <a:ext cx="6238686" cy="6858000"/>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1750" b="10271"/>
          <a:stretch/>
        </p:blipFill>
        <p:spPr>
          <a:xfrm>
            <a:off x="8813127" y="5879633"/>
            <a:ext cx="2880108" cy="824090"/>
          </a:xfrm>
          <a:prstGeom prst="rect">
            <a:avLst/>
          </a:prstGeom>
        </p:spPr>
      </p:pic>
    </p:spTree>
    <p:extLst>
      <p:ext uri="{BB962C8B-B14F-4D97-AF65-F5344CB8AC3E}">
        <p14:creationId xmlns:p14="http://schemas.microsoft.com/office/powerpoint/2010/main" val="226053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1417" y="123363"/>
            <a:ext cx="5849166" cy="6611273"/>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1750" b="10271"/>
          <a:stretch/>
        </p:blipFill>
        <p:spPr>
          <a:xfrm>
            <a:off x="8813127" y="5879633"/>
            <a:ext cx="2880108" cy="824090"/>
          </a:xfrm>
          <a:prstGeom prst="rect">
            <a:avLst/>
          </a:prstGeom>
        </p:spPr>
      </p:pic>
    </p:spTree>
    <p:extLst>
      <p:ext uri="{BB962C8B-B14F-4D97-AF65-F5344CB8AC3E}">
        <p14:creationId xmlns:p14="http://schemas.microsoft.com/office/powerpoint/2010/main" val="925190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4800" b="1" dirty="0"/>
              <a:t>2016-2017</a:t>
            </a:r>
          </a:p>
        </p:txBody>
      </p:sp>
      <p:sp>
        <p:nvSpPr>
          <p:cNvPr id="9" name="Content Placeholder 8"/>
          <p:cNvSpPr>
            <a:spLocks noGrp="1"/>
          </p:cNvSpPr>
          <p:nvPr>
            <p:ph idx="1"/>
          </p:nvPr>
        </p:nvSpPr>
        <p:spPr>
          <a:xfrm>
            <a:off x="1565685" y="1391478"/>
            <a:ext cx="6147080" cy="3777622"/>
          </a:xfrm>
        </p:spPr>
        <p:txBody>
          <a:bodyPr>
            <a:normAutofit/>
          </a:bodyPr>
          <a:lstStyle/>
          <a:p>
            <a:r>
              <a:rPr lang="en-US" dirty="0"/>
              <a:t>Horry County Archive Center funded Horry papers</a:t>
            </a:r>
          </a:p>
          <a:p>
            <a:r>
              <a:rPr lang="en-US" dirty="0"/>
              <a:t>LSTA funding and Presbyterian College funding</a:t>
            </a:r>
          </a:p>
          <a:p>
            <a:pPr lvl="1"/>
            <a:r>
              <a:rPr lang="en-US" dirty="0"/>
              <a:t>Scanned </a:t>
            </a:r>
            <a:r>
              <a:rPr lang="en-US" i="1" dirty="0"/>
              <a:t>Camden Chronicle </a:t>
            </a:r>
            <a:r>
              <a:rPr lang="en-US" b="1" dirty="0"/>
              <a:t>(1891-1948) </a:t>
            </a:r>
            <a:r>
              <a:rPr lang="en-US" dirty="0"/>
              <a:t>and </a:t>
            </a:r>
            <a:r>
              <a:rPr lang="en-US" i="1" dirty="0"/>
              <a:t>Clinton Chronicle </a:t>
            </a:r>
            <a:r>
              <a:rPr lang="en-US" b="1" dirty="0"/>
              <a:t>(1925-1960)</a:t>
            </a:r>
            <a:endParaRPr lang="en-US" dirty="0"/>
          </a:p>
          <a:p>
            <a:r>
              <a:rPr lang="en-US" dirty="0"/>
              <a:t>Started In-house process with </a:t>
            </a:r>
            <a:r>
              <a:rPr lang="en-US" i="1" dirty="0"/>
              <a:t>Clinton Chronicle</a:t>
            </a:r>
          </a:p>
          <a:p>
            <a:r>
              <a:rPr lang="en-US" dirty="0"/>
              <a:t>Launched this September with all NEH titles, plus –</a:t>
            </a:r>
          </a:p>
          <a:p>
            <a:pPr lvl="1"/>
            <a:r>
              <a:rPr lang="en-US" dirty="0"/>
              <a:t>African American Civil Rights papers </a:t>
            </a:r>
          </a:p>
          <a:p>
            <a:pPr lvl="1"/>
            <a:r>
              <a:rPr lang="en-US" i="1" dirty="0"/>
              <a:t>Clinton Mills </a:t>
            </a:r>
            <a:r>
              <a:rPr lang="en-US" i="1" dirty="0" err="1"/>
              <a:t>Clothmaker</a:t>
            </a:r>
            <a:r>
              <a:rPr lang="en-US" dirty="0"/>
              <a:t>, 1984,  mill paper</a:t>
            </a:r>
          </a:p>
          <a:p>
            <a:r>
              <a:rPr lang="en-US" i="1" dirty="0"/>
              <a:t>Barnwell People </a:t>
            </a:r>
            <a:r>
              <a:rPr lang="en-US" dirty="0"/>
              <a:t>is next</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1750" b="10271"/>
          <a:stretch/>
        </p:blipFill>
        <p:spPr>
          <a:xfrm>
            <a:off x="837953" y="5847644"/>
            <a:ext cx="2880108" cy="8240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87879">
            <a:off x="8203559" y="236407"/>
            <a:ext cx="3398385" cy="5020173"/>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19300">
            <a:off x="8089611" y="1911009"/>
            <a:ext cx="3476688" cy="495716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53244">
            <a:off x="7505542" y="3546282"/>
            <a:ext cx="2998760" cy="3491948"/>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0209" y="5728298"/>
            <a:ext cx="2402043" cy="895172"/>
          </a:xfrm>
          <a:prstGeom prst="rect">
            <a:avLst/>
          </a:prstGeom>
        </p:spPr>
      </p:pic>
    </p:spTree>
    <p:extLst>
      <p:ext uri="{BB962C8B-B14F-4D97-AF65-F5344CB8AC3E}">
        <p14:creationId xmlns:p14="http://schemas.microsoft.com/office/powerpoint/2010/main" val="1692351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6078" y="72780"/>
            <a:ext cx="5903345" cy="698692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8032" y="72780"/>
            <a:ext cx="5556911" cy="6858000"/>
          </a:xfrm>
          <a:prstGeom prst="rect">
            <a:avLst/>
          </a:prstGeom>
        </p:spPr>
      </p:pic>
    </p:spTree>
    <p:extLst>
      <p:ext uri="{BB962C8B-B14F-4D97-AF65-F5344CB8AC3E}">
        <p14:creationId xmlns:p14="http://schemas.microsoft.com/office/powerpoint/2010/main" val="658895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Site Tour</a:t>
            </a:r>
          </a:p>
        </p:txBody>
      </p:sp>
      <p:sp>
        <p:nvSpPr>
          <p:cNvPr id="3" name="Content Placeholder 2"/>
          <p:cNvSpPr>
            <a:spLocks noGrp="1"/>
          </p:cNvSpPr>
          <p:nvPr>
            <p:ph idx="1"/>
          </p:nvPr>
        </p:nvSpPr>
        <p:spPr/>
        <p:txBody>
          <a:bodyPr>
            <a:normAutofit/>
          </a:bodyPr>
          <a:lstStyle/>
          <a:p>
            <a:r>
              <a:rPr lang="en-US" sz="5400" dirty="0">
                <a:hlinkClick r:id="rId2"/>
              </a:rPr>
              <a:t>Historic Newspapers of South Carolina</a:t>
            </a:r>
            <a:endParaRPr lang="en-US" sz="54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1750" b="10271"/>
          <a:stretch/>
        </p:blipFill>
        <p:spPr>
          <a:xfrm>
            <a:off x="837953" y="5847644"/>
            <a:ext cx="2880108" cy="824090"/>
          </a:xfrm>
          <a:prstGeom prst="rect">
            <a:avLst/>
          </a:prstGeom>
        </p:spPr>
      </p:pic>
    </p:spTree>
    <p:extLst>
      <p:ext uri="{BB962C8B-B14F-4D97-AF65-F5344CB8AC3E}">
        <p14:creationId xmlns:p14="http://schemas.microsoft.com/office/powerpoint/2010/main" val="2571055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2" y="215252"/>
            <a:ext cx="8911687" cy="1280890"/>
          </a:xfrm>
        </p:spPr>
        <p:txBody>
          <a:bodyPr/>
          <a:lstStyle/>
          <a:p>
            <a:r>
              <a:rPr lang="en-US" dirty="0"/>
              <a:t>Why Digitize Newspapers</a:t>
            </a:r>
          </a:p>
        </p:txBody>
      </p:sp>
      <p:sp>
        <p:nvSpPr>
          <p:cNvPr id="3" name="Content Placeholder 2"/>
          <p:cNvSpPr>
            <a:spLocks noGrp="1"/>
          </p:cNvSpPr>
          <p:nvPr>
            <p:ph idx="1"/>
          </p:nvPr>
        </p:nvSpPr>
        <p:spPr>
          <a:xfrm>
            <a:off x="2685641" y="919637"/>
            <a:ext cx="8915400" cy="3777622"/>
          </a:xfrm>
        </p:spPr>
        <p:txBody>
          <a:bodyPr>
            <a:normAutofit/>
          </a:bodyPr>
          <a:lstStyle/>
          <a:p>
            <a:r>
              <a:rPr lang="en-US" sz="2800" dirty="0"/>
              <a:t>Rich history, historical record</a:t>
            </a:r>
          </a:p>
          <a:p>
            <a:r>
              <a:rPr lang="en-US" sz="2800" dirty="0"/>
              <a:t>Primary resource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6975" y="237631"/>
            <a:ext cx="2634011" cy="2671856"/>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r="17010" b="61755"/>
          <a:stretch/>
        </p:blipFill>
        <p:spPr>
          <a:xfrm>
            <a:off x="6673593" y="4171435"/>
            <a:ext cx="5367338" cy="2360543"/>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19097" t="1548" r="40210" b="87825"/>
          <a:stretch/>
        </p:blipFill>
        <p:spPr>
          <a:xfrm>
            <a:off x="234110" y="2451652"/>
            <a:ext cx="5430282" cy="2245607"/>
          </a:xfrm>
          <a:prstGeom prst="rect">
            <a:avLst/>
          </a:prstGeom>
        </p:spPr>
      </p:pic>
      <p:pic>
        <p:nvPicPr>
          <p:cNvPr id="12" name="Content Placeholder 3"/>
          <p:cNvPicPr>
            <a:picLocks noChangeAspect="1"/>
          </p:cNvPicPr>
          <p:nvPr/>
        </p:nvPicPr>
        <p:blipFill rotWithShape="1">
          <a:blip r:embed="rId6">
            <a:extLst>
              <a:ext uri="{28A0092B-C50C-407E-A947-70E740481C1C}">
                <a14:useLocalDpi xmlns:a14="http://schemas.microsoft.com/office/drawing/2010/main" val="0"/>
              </a:ext>
            </a:extLst>
          </a:blip>
          <a:srcRect l="789" r="30065" b="77888"/>
          <a:stretch/>
        </p:blipFill>
        <p:spPr>
          <a:xfrm>
            <a:off x="807254" y="4858038"/>
            <a:ext cx="5205257" cy="1673940"/>
          </a:xfrm>
          <a:prstGeom prst="rect">
            <a:avLst/>
          </a:prstGeom>
        </p:spPr>
      </p:pic>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l="19439" t="-436" r="30318" b="71544"/>
          <a:stretch/>
        </p:blipFill>
        <p:spPr>
          <a:xfrm>
            <a:off x="6271980" y="2298398"/>
            <a:ext cx="3839429" cy="2103978"/>
          </a:xfrm>
          <a:prstGeom prst="rect">
            <a:avLst/>
          </a:prstGeom>
        </p:spPr>
      </p:pic>
    </p:spTree>
    <p:extLst>
      <p:ext uri="{BB962C8B-B14F-4D97-AF65-F5344CB8AC3E}">
        <p14:creationId xmlns:p14="http://schemas.microsoft.com/office/powerpoint/2010/main" val="57002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Tomorrow</a:t>
            </a:r>
          </a:p>
        </p:txBody>
      </p:sp>
      <p:sp>
        <p:nvSpPr>
          <p:cNvPr id="3" name="Content Placeholder 2"/>
          <p:cNvSpPr>
            <a:spLocks noGrp="1"/>
          </p:cNvSpPr>
          <p:nvPr>
            <p:ph idx="1"/>
          </p:nvPr>
        </p:nvSpPr>
        <p:spPr>
          <a:xfrm>
            <a:off x="2472626" y="1264555"/>
            <a:ext cx="8915400" cy="3777622"/>
          </a:xfrm>
        </p:spPr>
        <p:txBody>
          <a:bodyPr/>
          <a:lstStyle/>
          <a:p>
            <a:r>
              <a:rPr lang="en-US" dirty="0"/>
              <a:t>Working to make sure there is a paper from every county in the state</a:t>
            </a:r>
          </a:p>
          <a:p>
            <a:pPr lvl="1"/>
            <a:r>
              <a:rPr lang="en-US" b="1" dirty="0"/>
              <a:t>Need titles for: Aiken, Allendale, Berkeley, Calhoun, Cherokee, Darlington, Dorchester, Florence, Greenwood, Hampton, Jasper, Lee, Marion, McCormick, and Saluda</a:t>
            </a:r>
          </a:p>
          <a:p>
            <a:r>
              <a:rPr lang="en-US" dirty="0"/>
              <a:t>Overlay this with our other digital collections, so both can be searched at once</a:t>
            </a:r>
          </a:p>
          <a:p>
            <a:r>
              <a:rPr lang="en-US" dirty="0"/>
              <a:t>Start scanning original papers that aren’t on microfilm, when necessary and adding those</a:t>
            </a: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6434" b="93164" l="8750" r="96250"/>
                    </a14:imgEffect>
                  </a14:imgLayer>
                </a14:imgProps>
              </a:ext>
              <a:ext uri="{28A0092B-C50C-407E-A947-70E740481C1C}">
                <a14:useLocalDpi xmlns:a14="http://schemas.microsoft.com/office/drawing/2010/main" val="0"/>
              </a:ext>
            </a:extLst>
          </a:blip>
          <a:stretch>
            <a:fillRect/>
          </a:stretch>
        </p:blipFill>
        <p:spPr>
          <a:xfrm>
            <a:off x="5417284" y="3326296"/>
            <a:ext cx="5970742" cy="3711813"/>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1750" b="10271"/>
          <a:stretch/>
        </p:blipFill>
        <p:spPr>
          <a:xfrm>
            <a:off x="1289316" y="5727777"/>
            <a:ext cx="2880108" cy="824090"/>
          </a:xfrm>
          <a:prstGeom prst="rect">
            <a:avLst/>
          </a:prstGeom>
        </p:spPr>
      </p:pic>
    </p:spTree>
    <p:extLst>
      <p:ext uri="{BB962C8B-B14F-4D97-AF65-F5344CB8AC3E}">
        <p14:creationId xmlns:p14="http://schemas.microsoft.com/office/powerpoint/2010/main" val="2737406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Pros and Cons in-house vs vendor work</a:t>
            </a:r>
          </a:p>
        </p:txBody>
      </p:sp>
      <p:sp>
        <p:nvSpPr>
          <p:cNvPr id="7" name="Text Placeholder 6"/>
          <p:cNvSpPr>
            <a:spLocks noGrp="1"/>
          </p:cNvSpPr>
          <p:nvPr>
            <p:ph type="body" idx="1"/>
          </p:nvPr>
        </p:nvSpPr>
        <p:spPr>
          <a:xfrm>
            <a:off x="2939373" y="1492127"/>
            <a:ext cx="3992732" cy="576262"/>
          </a:xfrm>
        </p:spPr>
        <p:txBody>
          <a:bodyPr/>
          <a:lstStyle/>
          <a:p>
            <a:r>
              <a:rPr lang="en-US" dirty="0"/>
              <a:t>Vendor</a:t>
            </a:r>
          </a:p>
        </p:txBody>
      </p:sp>
      <p:sp>
        <p:nvSpPr>
          <p:cNvPr id="8" name="Content Placeholder 7"/>
          <p:cNvSpPr>
            <a:spLocks noGrp="1"/>
          </p:cNvSpPr>
          <p:nvPr>
            <p:ph sz="half" idx="2"/>
          </p:nvPr>
        </p:nvSpPr>
        <p:spPr>
          <a:xfrm>
            <a:off x="2278007" y="2210677"/>
            <a:ext cx="4916398" cy="3828181"/>
          </a:xfrm>
        </p:spPr>
        <p:txBody>
          <a:bodyPr>
            <a:normAutofit fontScale="92500" lnSpcReduction="20000"/>
          </a:bodyPr>
          <a:lstStyle/>
          <a:p>
            <a:r>
              <a:rPr lang="en-US" sz="2200" dirty="0"/>
              <a:t>Pros</a:t>
            </a:r>
          </a:p>
          <a:p>
            <a:pPr lvl="1"/>
            <a:r>
              <a:rPr lang="en-US" sz="2100" dirty="0"/>
              <a:t>Send out microfilm and metadata and comes back ready for ingest</a:t>
            </a:r>
          </a:p>
          <a:p>
            <a:pPr lvl="1"/>
            <a:r>
              <a:rPr lang="en-US" sz="2100" dirty="0"/>
              <a:t>Can process larger batches</a:t>
            </a:r>
          </a:p>
          <a:p>
            <a:pPr lvl="1"/>
            <a:r>
              <a:rPr lang="en-US" sz="2100" dirty="0"/>
              <a:t>Less mistakes and vendor understands </a:t>
            </a:r>
            <a:r>
              <a:rPr lang="en-US" sz="2100" dirty="0" err="1"/>
              <a:t>ChronAm</a:t>
            </a:r>
            <a:r>
              <a:rPr lang="en-US" sz="2100" dirty="0"/>
              <a:t> process well</a:t>
            </a:r>
          </a:p>
          <a:p>
            <a:r>
              <a:rPr lang="en-US" sz="2200" dirty="0"/>
              <a:t>Cons</a:t>
            </a:r>
          </a:p>
          <a:p>
            <a:pPr lvl="1"/>
            <a:r>
              <a:rPr lang="en-US" dirty="0"/>
              <a:t>Funding harder to find for a vendor then part time staff funding</a:t>
            </a:r>
          </a:p>
          <a:p>
            <a:pPr lvl="1"/>
            <a:r>
              <a:rPr lang="en-US" dirty="0"/>
              <a:t>Vendor takes longer, but can process more</a:t>
            </a:r>
          </a:p>
        </p:txBody>
      </p:sp>
      <p:sp>
        <p:nvSpPr>
          <p:cNvPr id="9" name="Text Placeholder 8"/>
          <p:cNvSpPr>
            <a:spLocks noGrp="1"/>
          </p:cNvSpPr>
          <p:nvPr>
            <p:ph type="body" sz="quarter" idx="3"/>
          </p:nvPr>
        </p:nvSpPr>
        <p:spPr>
          <a:xfrm>
            <a:off x="7505610" y="1492127"/>
            <a:ext cx="3999001" cy="576262"/>
          </a:xfrm>
        </p:spPr>
        <p:txBody>
          <a:bodyPr/>
          <a:lstStyle/>
          <a:p>
            <a:r>
              <a:rPr lang="en-US" dirty="0"/>
              <a:t>In-House</a:t>
            </a:r>
          </a:p>
        </p:txBody>
      </p:sp>
      <p:sp>
        <p:nvSpPr>
          <p:cNvPr id="10" name="Content Placeholder 9"/>
          <p:cNvSpPr>
            <a:spLocks noGrp="1"/>
          </p:cNvSpPr>
          <p:nvPr>
            <p:ph sz="quarter" idx="4"/>
          </p:nvPr>
        </p:nvSpPr>
        <p:spPr>
          <a:xfrm>
            <a:off x="6932104" y="2210677"/>
            <a:ext cx="4676799" cy="4163619"/>
          </a:xfrm>
        </p:spPr>
        <p:txBody>
          <a:bodyPr>
            <a:normAutofit fontScale="92500" lnSpcReduction="20000"/>
          </a:bodyPr>
          <a:lstStyle/>
          <a:p>
            <a:r>
              <a:rPr lang="en-US" sz="2400" dirty="0"/>
              <a:t>Pros</a:t>
            </a:r>
          </a:p>
          <a:p>
            <a:pPr lvl="1"/>
            <a:r>
              <a:rPr lang="en-US" dirty="0"/>
              <a:t>No sending out and waiting for files to return</a:t>
            </a:r>
          </a:p>
          <a:p>
            <a:pPr lvl="1"/>
            <a:r>
              <a:rPr lang="en-US" dirty="0"/>
              <a:t>Takes less time, if all goes well</a:t>
            </a:r>
          </a:p>
          <a:p>
            <a:pPr lvl="1"/>
            <a:r>
              <a:rPr lang="en-US" dirty="0"/>
              <a:t>Can process smaller batches and not have to find large amounts to get done and send at once, can manage production a little better</a:t>
            </a:r>
          </a:p>
          <a:p>
            <a:pPr lvl="1"/>
            <a:r>
              <a:rPr lang="en-US" dirty="0"/>
              <a:t>Easier to use my staff funding than ask for outside vendor funding each time</a:t>
            </a:r>
          </a:p>
          <a:p>
            <a:r>
              <a:rPr lang="en-US" sz="2400" dirty="0"/>
              <a:t>Cons</a:t>
            </a:r>
          </a:p>
          <a:p>
            <a:pPr lvl="1"/>
            <a:r>
              <a:rPr lang="en-US" dirty="0"/>
              <a:t>Smaller batches</a:t>
            </a:r>
          </a:p>
          <a:p>
            <a:pPr lvl="1"/>
            <a:r>
              <a:rPr lang="en-US" dirty="0"/>
              <a:t>When we make mistakes, have to figure it out and fix it ourselves, which can be time consuming</a:t>
            </a: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t="11750" b="10271"/>
          <a:stretch/>
        </p:blipFill>
        <p:spPr>
          <a:xfrm>
            <a:off x="400632" y="5932490"/>
            <a:ext cx="2880108" cy="824090"/>
          </a:xfrm>
          <a:prstGeom prst="rect">
            <a:avLst/>
          </a:prstGeom>
        </p:spPr>
      </p:pic>
    </p:spTree>
    <p:extLst>
      <p:ext uri="{BB962C8B-B14F-4D97-AF65-F5344CB8AC3E}">
        <p14:creationId xmlns:p14="http://schemas.microsoft.com/office/powerpoint/2010/main" val="1784161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Much easier to search and view online</a:t>
            </a:r>
          </a:p>
        </p:txBody>
      </p:sp>
      <p:pic>
        <p:nvPicPr>
          <p:cNvPr id="4" name="Content Placeholder 3" descr="New Addition in the Topeka Room | Topeka &amp; Shawnee County ..."/>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24939" y="1669728"/>
            <a:ext cx="6061700" cy="4031031"/>
          </a:xfr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7285" y="1705247"/>
            <a:ext cx="3573594" cy="5070764"/>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11750" b="10271"/>
          <a:stretch/>
        </p:blipFill>
        <p:spPr>
          <a:xfrm>
            <a:off x="8566946" y="5951921"/>
            <a:ext cx="2880108" cy="824090"/>
          </a:xfrm>
          <a:prstGeom prst="rect">
            <a:avLst/>
          </a:prstGeom>
        </p:spPr>
      </p:pic>
    </p:spTree>
    <p:extLst>
      <p:ext uri="{BB962C8B-B14F-4D97-AF65-F5344CB8AC3E}">
        <p14:creationId xmlns:p14="http://schemas.microsoft.com/office/powerpoint/2010/main" val="2040307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1716" y="332828"/>
            <a:ext cx="8911687" cy="1280890"/>
          </a:xfrm>
        </p:spPr>
        <p:txBody>
          <a:bodyPr>
            <a:normAutofit/>
          </a:bodyPr>
          <a:lstStyle/>
          <a:p>
            <a:r>
              <a:rPr lang="en-US" sz="6000" dirty="0"/>
              <a:t>2009-2015</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2149" y="6016064"/>
            <a:ext cx="2723584" cy="61899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140" y="5927574"/>
            <a:ext cx="3098800" cy="762000"/>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11750" b="10271"/>
          <a:stretch/>
        </p:blipFill>
        <p:spPr>
          <a:xfrm>
            <a:off x="8537466" y="5877230"/>
            <a:ext cx="2880108" cy="824090"/>
          </a:xfrm>
          <a:prstGeom prst="rect">
            <a:avLst/>
          </a:prstGeom>
        </p:spPr>
      </p:pic>
      <p:pic>
        <p:nvPicPr>
          <p:cNvPr id="4"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6564669" y="235102"/>
            <a:ext cx="5376734" cy="3583863"/>
          </a:xfrm>
        </p:spPr>
      </p:pic>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l="11515" t="22053" r="14283" b="32700"/>
          <a:stretch/>
        </p:blipFill>
        <p:spPr>
          <a:xfrm>
            <a:off x="8214737" y="3671983"/>
            <a:ext cx="2433918" cy="1978855"/>
          </a:xfrm>
          <a:prstGeom prst="rect">
            <a:avLst/>
          </a:prstGeom>
        </p:spPr>
      </p:pic>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b="7462"/>
          <a:stretch/>
        </p:blipFill>
        <p:spPr>
          <a:xfrm>
            <a:off x="383354" y="1613718"/>
            <a:ext cx="6181315" cy="3483574"/>
          </a:xfrm>
          <a:prstGeom prst="rect">
            <a:avLst/>
          </a:prstGeom>
        </p:spPr>
      </p:pic>
    </p:spTree>
    <p:extLst>
      <p:ext uri="{BB962C8B-B14F-4D97-AF65-F5344CB8AC3E}">
        <p14:creationId xmlns:p14="http://schemas.microsoft.com/office/powerpoint/2010/main" val="787665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Microfilm Inspection</a:t>
            </a:r>
          </a:p>
        </p:txBody>
      </p:sp>
      <p:pic>
        <p:nvPicPr>
          <p:cNvPr id="7" name="Content Placeholder 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8806" r="5539" b="8718"/>
          <a:stretch/>
        </p:blipFill>
        <p:spPr>
          <a:xfrm>
            <a:off x="2590801" y="1205192"/>
            <a:ext cx="7310091" cy="477405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1750" b="10271"/>
          <a:stretch/>
        </p:blipFill>
        <p:spPr>
          <a:xfrm>
            <a:off x="8974788" y="5834392"/>
            <a:ext cx="2880108" cy="824090"/>
          </a:xfrm>
          <a:prstGeom prst="rect">
            <a:avLst/>
          </a:prstGeom>
        </p:spPr>
      </p:pic>
    </p:spTree>
    <p:extLst>
      <p:ext uri="{BB962C8B-B14F-4D97-AF65-F5344CB8AC3E}">
        <p14:creationId xmlns:p14="http://schemas.microsoft.com/office/powerpoint/2010/main" val="3330101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Metadata Creation</a:t>
            </a:r>
          </a:p>
        </p:txBody>
      </p:sp>
      <p:pic>
        <p:nvPicPr>
          <p:cNvPr id="4" name="Content Placeholder 3" descr="Microsoft Excel - batch_scu_evadeestruction revised 070210"/>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12480" b="2239"/>
          <a:stretch/>
        </p:blipFill>
        <p:spPr>
          <a:xfrm>
            <a:off x="2482488" y="1219201"/>
            <a:ext cx="7344206" cy="4983163"/>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1750" b="10271"/>
          <a:stretch/>
        </p:blipFill>
        <p:spPr>
          <a:xfrm>
            <a:off x="837953" y="5847644"/>
            <a:ext cx="2880108" cy="824090"/>
          </a:xfrm>
          <a:prstGeom prst="rect">
            <a:avLst/>
          </a:prstGeom>
        </p:spPr>
      </p:pic>
    </p:spTree>
    <p:extLst>
      <p:ext uri="{BB962C8B-B14F-4D97-AF65-F5344CB8AC3E}">
        <p14:creationId xmlns:p14="http://schemas.microsoft.com/office/powerpoint/2010/main" val="992561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1" y="1828800"/>
            <a:ext cx="2166257" cy="27432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8601" y="1828800"/>
            <a:ext cx="2038791" cy="27432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1416" y="1828800"/>
            <a:ext cx="2044642" cy="27432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2000" y="1828800"/>
            <a:ext cx="2079524" cy="2743200"/>
          </a:xfrm>
          <a:prstGeom prst="rect">
            <a:avLst/>
          </a:prstGeom>
        </p:spPr>
      </p:pic>
      <p:sp>
        <p:nvSpPr>
          <p:cNvPr id="8" name="TextBox 7"/>
          <p:cNvSpPr txBox="1"/>
          <p:nvPr/>
        </p:nvSpPr>
        <p:spPr>
          <a:xfrm>
            <a:off x="2435042" y="4648200"/>
            <a:ext cx="976549" cy="369332"/>
          </a:xfrm>
          <a:prstGeom prst="rect">
            <a:avLst/>
          </a:prstGeom>
          <a:noFill/>
        </p:spPr>
        <p:txBody>
          <a:bodyPr wrap="none" rtlCol="0">
            <a:spAutoFit/>
          </a:bodyPr>
          <a:lstStyle/>
          <a:p>
            <a:r>
              <a:rPr lang="en-US" dirty="0"/>
              <a:t>Page 1</a:t>
            </a:r>
          </a:p>
        </p:txBody>
      </p:sp>
      <p:sp>
        <p:nvSpPr>
          <p:cNvPr id="9" name="TextBox 8"/>
          <p:cNvSpPr txBox="1"/>
          <p:nvPr/>
        </p:nvSpPr>
        <p:spPr>
          <a:xfrm>
            <a:off x="4657309" y="4648200"/>
            <a:ext cx="976549" cy="369332"/>
          </a:xfrm>
          <a:prstGeom prst="rect">
            <a:avLst/>
          </a:prstGeom>
          <a:noFill/>
        </p:spPr>
        <p:txBody>
          <a:bodyPr wrap="none" rtlCol="0">
            <a:spAutoFit/>
          </a:bodyPr>
          <a:lstStyle/>
          <a:p>
            <a:r>
              <a:rPr lang="en-US" dirty="0"/>
              <a:t>Page 2</a:t>
            </a:r>
          </a:p>
        </p:txBody>
      </p:sp>
      <p:sp>
        <p:nvSpPr>
          <p:cNvPr id="10" name="TextBox 9"/>
          <p:cNvSpPr txBox="1"/>
          <p:nvPr/>
        </p:nvSpPr>
        <p:spPr>
          <a:xfrm>
            <a:off x="6813051" y="4648200"/>
            <a:ext cx="976549" cy="369332"/>
          </a:xfrm>
          <a:prstGeom prst="rect">
            <a:avLst/>
          </a:prstGeom>
          <a:noFill/>
        </p:spPr>
        <p:txBody>
          <a:bodyPr wrap="none" rtlCol="0">
            <a:spAutoFit/>
          </a:bodyPr>
          <a:lstStyle/>
          <a:p>
            <a:r>
              <a:rPr lang="en-US" dirty="0"/>
              <a:t>Page 3</a:t>
            </a:r>
          </a:p>
        </p:txBody>
      </p:sp>
      <p:sp>
        <p:nvSpPr>
          <p:cNvPr id="11" name="TextBox 10"/>
          <p:cNvSpPr txBox="1"/>
          <p:nvPr/>
        </p:nvSpPr>
        <p:spPr>
          <a:xfrm>
            <a:off x="9021076" y="4648200"/>
            <a:ext cx="976549" cy="369332"/>
          </a:xfrm>
          <a:prstGeom prst="rect">
            <a:avLst/>
          </a:prstGeom>
          <a:noFill/>
        </p:spPr>
        <p:txBody>
          <a:bodyPr wrap="none" rtlCol="0">
            <a:spAutoFit/>
          </a:bodyPr>
          <a:lstStyle/>
          <a:p>
            <a:r>
              <a:rPr lang="en-US" dirty="0"/>
              <a:t>Page 4</a:t>
            </a:r>
          </a:p>
        </p:txBody>
      </p:sp>
      <p:sp>
        <p:nvSpPr>
          <p:cNvPr id="13" name="Title 1"/>
          <p:cNvSpPr txBox="1">
            <a:spLocks/>
          </p:cNvSpPr>
          <p:nvPr/>
        </p:nvSpPr>
        <p:spPr>
          <a:xfrm>
            <a:off x="1981200" y="274638"/>
            <a:ext cx="8229600" cy="1143000"/>
          </a:xfrm>
          <a:prstGeom prst="rect">
            <a:avLst/>
          </a:prstGeom>
        </p:spPr>
        <p:txBody>
          <a:bodyPr/>
          <a:lstStyle/>
          <a:p>
            <a:pPr algn="ctr" defTabSz="914400">
              <a:spcBef>
                <a:spcPct val="0"/>
              </a:spcBef>
              <a:defRPr/>
            </a:pPr>
            <a:r>
              <a:rPr lang="en-US" sz="4400" dirty="0">
                <a:latin typeface="+mj-lt"/>
                <a:ea typeface="+mj-ea"/>
                <a:cs typeface="+mj-cs"/>
              </a:rPr>
              <a:t>Digital Version</a:t>
            </a:r>
          </a:p>
        </p:txBody>
      </p:sp>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t="11750" b="10271"/>
          <a:stretch/>
        </p:blipFill>
        <p:spPr>
          <a:xfrm>
            <a:off x="837953" y="5847644"/>
            <a:ext cx="2880108" cy="824090"/>
          </a:xfrm>
          <a:prstGeom prst="rect">
            <a:avLst/>
          </a:prstGeom>
        </p:spPr>
      </p:pic>
    </p:spTree>
    <p:extLst>
      <p:ext uri="{BB962C8B-B14F-4D97-AF65-F5344CB8AC3E}">
        <p14:creationId xmlns:p14="http://schemas.microsoft.com/office/powerpoint/2010/main" val="1002065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2" y="304800"/>
            <a:ext cx="4648199" cy="1789906"/>
          </a:xfrm>
        </p:spPr>
        <p:txBody>
          <a:bodyPr>
            <a:noAutofit/>
          </a:bodyPr>
          <a:lstStyle/>
          <a:p>
            <a:pPr algn="ctr"/>
            <a:r>
              <a:rPr lang="en-US" sz="4000" dirty="0">
                <a:solidFill>
                  <a:schemeClr val="tx2"/>
                </a:solidFill>
              </a:rPr>
              <a:t>From Microfilm to Digital</a:t>
            </a:r>
          </a:p>
        </p:txBody>
      </p:sp>
      <p:pic>
        <p:nvPicPr>
          <p:cNvPr id="7" name="Content Placeholder 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8806" r="5539" b="8718"/>
          <a:stretch/>
        </p:blipFill>
        <p:spPr>
          <a:xfrm>
            <a:off x="6840025" y="152401"/>
            <a:ext cx="3505200" cy="228916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0358" y="2286000"/>
            <a:ext cx="1925562" cy="24384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1" y="2286000"/>
            <a:ext cx="1812259" cy="2438400"/>
          </a:xfrm>
          <a:prstGeom prst="rect">
            <a:avLst/>
          </a:prstGeom>
        </p:spPr>
      </p:pic>
      <p:sp>
        <p:nvSpPr>
          <p:cNvPr id="2" name="Right Arrow 1"/>
          <p:cNvSpPr/>
          <p:nvPr/>
        </p:nvSpPr>
        <p:spPr>
          <a:xfrm rot="8917752">
            <a:off x="5574452" y="1814185"/>
            <a:ext cx="1600200" cy="6858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0" name="Right Arrow 9"/>
          <p:cNvSpPr/>
          <p:nvPr/>
        </p:nvSpPr>
        <p:spPr>
          <a:xfrm rot="1446393">
            <a:off x="5709073" y="4005579"/>
            <a:ext cx="1600200" cy="6858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t="11750" b="10271"/>
          <a:stretch/>
        </p:blipFill>
        <p:spPr>
          <a:xfrm>
            <a:off x="837953" y="5847644"/>
            <a:ext cx="2880108" cy="824090"/>
          </a:xfrm>
          <a:prstGeom prst="rect">
            <a:avLst/>
          </a:prstGeom>
        </p:spPr>
      </p:pic>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b="10042"/>
          <a:stretch/>
        </p:blipFill>
        <p:spPr>
          <a:xfrm>
            <a:off x="7196763" y="3276680"/>
            <a:ext cx="3413564" cy="3423165"/>
          </a:xfrm>
          <a:prstGeom prst="rect">
            <a:avLst/>
          </a:prstGeom>
        </p:spPr>
      </p:pic>
    </p:spTree>
    <p:extLst>
      <p:ext uri="{BB962C8B-B14F-4D97-AF65-F5344CB8AC3E}">
        <p14:creationId xmlns:p14="http://schemas.microsoft.com/office/powerpoint/2010/main" val="3323990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 Titles in LC’s Chronicling America</a:t>
            </a:r>
          </a:p>
        </p:txBody>
      </p:sp>
      <p:sp>
        <p:nvSpPr>
          <p:cNvPr id="3" name="Content Placeholder 2"/>
          <p:cNvSpPr>
            <a:spLocks noGrp="1"/>
          </p:cNvSpPr>
          <p:nvPr>
            <p:ph idx="1"/>
          </p:nvPr>
        </p:nvSpPr>
        <p:spPr>
          <a:xfrm>
            <a:off x="985699" y="1635912"/>
            <a:ext cx="4805501" cy="3777622"/>
          </a:xfrm>
        </p:spPr>
        <p:txBody>
          <a:bodyPr>
            <a:normAutofit/>
          </a:bodyPr>
          <a:lstStyle/>
          <a:p>
            <a:r>
              <a:rPr lang="en-US" dirty="0"/>
              <a:t>Scanned 304,786 pages</a:t>
            </a:r>
          </a:p>
          <a:p>
            <a:pPr lvl="0"/>
            <a:r>
              <a:rPr lang="en-US" dirty="0">
                <a:latin typeface="Calibri" panose="020F0502020204030204" pitchFamily="34" charset="0"/>
                <a:ea typeface="Calibri" panose="020F0502020204030204" pitchFamily="34" charset="0"/>
                <a:cs typeface="Times New Roman" panose="02020603050405020304" pitchFamily="18" charset="0"/>
              </a:rPr>
              <a:t>110 S.C. newspaper titles scanned from all over the state</a:t>
            </a:r>
            <a:endParaRPr lang="en-US" dirty="0"/>
          </a:p>
          <a:p>
            <a:r>
              <a:rPr lang="en-US" dirty="0"/>
              <a:t>African American titles and papers of record in small and large cities</a:t>
            </a:r>
          </a:p>
          <a:p>
            <a:r>
              <a:rPr lang="en-US" dirty="0"/>
              <a:t>Dates, 1836-1923 (87 years)</a:t>
            </a:r>
          </a:p>
          <a:p>
            <a:pPr lvl="1"/>
            <a:r>
              <a:rPr lang="en-US" dirty="0"/>
              <a:t>Formatting an issue earlier than 1836</a:t>
            </a:r>
          </a:p>
          <a:p>
            <a:pPr lvl="1"/>
            <a:r>
              <a:rPr lang="en-US" dirty="0"/>
              <a:t>copyright issues after 1923</a:t>
            </a:r>
          </a:p>
          <a:p>
            <a:pPr lvl="0"/>
            <a:r>
              <a:rPr lang="en-US" dirty="0">
                <a:latin typeface="Calibri" panose="020F0502020204030204" pitchFamily="34" charset="0"/>
                <a:ea typeface="Calibri" panose="020F0502020204030204" pitchFamily="34" charset="0"/>
                <a:cs typeface="Times New Roman" panose="02020603050405020304" pitchFamily="18" charset="0"/>
              </a:rPr>
              <a:t>588 rolls of microfilm scanned and sent to Library of Congress for preservation</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1635912"/>
            <a:ext cx="6538527" cy="4625741"/>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11750" b="10271"/>
          <a:stretch/>
        </p:blipFill>
        <p:spPr>
          <a:xfrm>
            <a:off x="837953" y="5847644"/>
            <a:ext cx="2880108" cy="824090"/>
          </a:xfrm>
          <a:prstGeom prst="rect">
            <a:avLst/>
          </a:prstGeom>
        </p:spPr>
      </p:pic>
    </p:spTree>
    <p:extLst>
      <p:ext uri="{BB962C8B-B14F-4D97-AF65-F5344CB8AC3E}">
        <p14:creationId xmlns:p14="http://schemas.microsoft.com/office/powerpoint/2010/main" val="1762277095"/>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873</TotalTime>
  <Words>1169</Words>
  <Application>Microsoft Office PowerPoint</Application>
  <PresentationFormat>Widescreen</PresentationFormat>
  <Paragraphs>132</Paragraphs>
  <Slides>21</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Century Gothic</vt:lpstr>
      <vt:lpstr>Wingdings 3</vt:lpstr>
      <vt:lpstr>Wisp</vt:lpstr>
      <vt:lpstr>Introducing the Historical Newspapers of South Carolina Online Database</vt:lpstr>
      <vt:lpstr>Why Digitize Newspapers</vt:lpstr>
      <vt:lpstr>Much easier to search and view online</vt:lpstr>
      <vt:lpstr>2009-2015</vt:lpstr>
      <vt:lpstr>Microfilm Inspection</vt:lpstr>
      <vt:lpstr>Metadata Creation</vt:lpstr>
      <vt:lpstr>PowerPoint Presentation</vt:lpstr>
      <vt:lpstr>From Microfilm to Digital</vt:lpstr>
      <vt:lpstr>SC Titles in LC’s Chronicling America</vt:lpstr>
      <vt:lpstr>PowerPoint Presentation</vt:lpstr>
      <vt:lpstr>2013-2016, Post NEH Beginnings</vt:lpstr>
      <vt:lpstr>In-House Process</vt:lpstr>
      <vt:lpstr>Dig a little Deeper</vt:lpstr>
      <vt:lpstr>PowerPoint Presentation</vt:lpstr>
      <vt:lpstr>PowerPoint Presentation</vt:lpstr>
      <vt:lpstr>PowerPoint Presentation</vt:lpstr>
      <vt:lpstr>2016-2017</vt:lpstr>
      <vt:lpstr>PowerPoint Presentation</vt:lpstr>
      <vt:lpstr>Site Tour</vt:lpstr>
      <vt:lpstr>Tomorrow</vt:lpstr>
      <vt:lpstr>Pros and Cons in-house vs vendor 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Introducing the Historical Newspapers of South Carolina Online Database</dc:title>
  <dc:creator>BOYD, KATE</dc:creator>
  <cp:lastModifiedBy>BOYD, KATE</cp:lastModifiedBy>
  <cp:revision>54</cp:revision>
  <cp:lastPrinted>2018-05-02T14:36:26Z</cp:lastPrinted>
  <dcterms:created xsi:type="dcterms:W3CDTF">2017-09-19T21:13:27Z</dcterms:created>
  <dcterms:modified xsi:type="dcterms:W3CDTF">2019-10-18T17:49:37Z</dcterms:modified>
</cp:coreProperties>
</file>