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9" r:id="rId3"/>
    <p:sldId id="260" r:id="rId4"/>
    <p:sldId id="267" r:id="rId5"/>
    <p:sldId id="261" r:id="rId6"/>
    <p:sldId id="268" r:id="rId7"/>
    <p:sldId id="274" r:id="rId8"/>
    <p:sldId id="262" r:id="rId9"/>
    <p:sldId id="273" r:id="rId10"/>
    <p:sldId id="271" r:id="rId11"/>
    <p:sldId id="269" r:id="rId12"/>
    <p:sldId id="270" r:id="rId13"/>
    <p:sldId id="264" r:id="rId14"/>
    <p:sldId id="272"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860" autoAdjust="0"/>
  </p:normalViewPr>
  <p:slideViewPr>
    <p:cSldViewPr snapToGrid="0">
      <p:cViewPr varScale="1">
        <p:scale>
          <a:sx n="44" d="100"/>
          <a:sy n="44" d="100"/>
        </p:scale>
        <p:origin x="15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NCHESTER, STACY" userId="8dd7cf40-8dd3-48d9-b41b-b9f5c72c5d29" providerId="ADAL" clId="{9699DABC-7CBF-4B8C-AF7C-485ECD88EEA5}"/>
    <pc:docChg chg="custSel modSld">
      <pc:chgData name="WINCHESTER, STACY" userId="8dd7cf40-8dd3-48d9-b41b-b9f5c72c5d29" providerId="ADAL" clId="{9699DABC-7CBF-4B8C-AF7C-485ECD88EEA5}" dt="2019-06-07T17:22:25.758" v="1572" actId="20577"/>
      <pc:docMkLst>
        <pc:docMk/>
      </pc:docMkLst>
      <pc:sldChg chg="modNotesTx">
        <pc:chgData name="WINCHESTER, STACY" userId="8dd7cf40-8dd3-48d9-b41b-b9f5c72c5d29" providerId="ADAL" clId="{9699DABC-7CBF-4B8C-AF7C-485ECD88EEA5}" dt="2019-06-07T13:48:58.574" v="1089" actId="20577"/>
        <pc:sldMkLst>
          <pc:docMk/>
          <pc:sldMk cId="1535924099" sldId="260"/>
        </pc:sldMkLst>
      </pc:sldChg>
      <pc:sldChg chg="modNotesTx">
        <pc:chgData name="WINCHESTER, STACY" userId="8dd7cf40-8dd3-48d9-b41b-b9f5c72c5d29" providerId="ADAL" clId="{9699DABC-7CBF-4B8C-AF7C-485ECD88EEA5}" dt="2019-06-07T14:27:58.848" v="1564" actId="20577"/>
        <pc:sldMkLst>
          <pc:docMk/>
          <pc:sldMk cId="1284491511" sldId="264"/>
        </pc:sldMkLst>
      </pc:sldChg>
      <pc:sldChg chg="modSp">
        <pc:chgData name="WINCHESTER, STACY" userId="8dd7cf40-8dd3-48d9-b41b-b9f5c72c5d29" providerId="ADAL" clId="{9699DABC-7CBF-4B8C-AF7C-485ECD88EEA5}" dt="2019-06-07T13:49:39.794" v="1091" actId="20577"/>
        <pc:sldMkLst>
          <pc:docMk/>
          <pc:sldMk cId="1348383967" sldId="268"/>
        </pc:sldMkLst>
        <pc:spChg chg="mod">
          <ac:chgData name="WINCHESTER, STACY" userId="8dd7cf40-8dd3-48d9-b41b-b9f5c72c5d29" providerId="ADAL" clId="{9699DABC-7CBF-4B8C-AF7C-485ECD88EEA5}" dt="2019-06-07T13:49:39.794" v="1091" actId="20577"/>
          <ac:spMkLst>
            <pc:docMk/>
            <pc:sldMk cId="1348383967" sldId="268"/>
            <ac:spMk id="3" creationId="{00000000-0000-0000-0000-000000000000}"/>
          </ac:spMkLst>
        </pc:spChg>
      </pc:sldChg>
      <pc:sldChg chg="modNotesTx">
        <pc:chgData name="WINCHESTER, STACY" userId="8dd7cf40-8dd3-48d9-b41b-b9f5c72c5d29" providerId="ADAL" clId="{9699DABC-7CBF-4B8C-AF7C-485ECD88EEA5}" dt="2019-06-07T13:50:37.662" v="1105" actId="20577"/>
        <pc:sldMkLst>
          <pc:docMk/>
          <pc:sldMk cId="1757323308" sldId="269"/>
        </pc:sldMkLst>
      </pc:sldChg>
      <pc:sldChg chg="modSp">
        <pc:chgData name="WINCHESTER, STACY" userId="8dd7cf40-8dd3-48d9-b41b-b9f5c72c5d29" providerId="ADAL" clId="{9699DABC-7CBF-4B8C-AF7C-485ECD88EEA5}" dt="2019-06-07T17:22:25.758" v="1572" actId="20577"/>
        <pc:sldMkLst>
          <pc:docMk/>
          <pc:sldMk cId="1920492325" sldId="272"/>
        </pc:sldMkLst>
        <pc:spChg chg="mod">
          <ac:chgData name="WINCHESTER, STACY" userId="8dd7cf40-8dd3-48d9-b41b-b9f5c72c5d29" providerId="ADAL" clId="{9699DABC-7CBF-4B8C-AF7C-485ECD88EEA5}" dt="2019-06-07T17:22:25.758" v="1572" actId="20577"/>
          <ac:spMkLst>
            <pc:docMk/>
            <pc:sldMk cId="1920492325" sldId="272"/>
            <ac:spMk id="4" creationId="{00000000-0000-0000-0000-000000000000}"/>
          </ac:spMkLst>
        </pc:spChg>
      </pc:sldChg>
      <pc:sldChg chg="modSp">
        <pc:chgData name="WINCHESTER, STACY" userId="8dd7cf40-8dd3-48d9-b41b-b9f5c72c5d29" providerId="ADAL" clId="{9699DABC-7CBF-4B8C-AF7C-485ECD88EEA5}" dt="2019-06-07T13:49:52.347" v="1104" actId="5793"/>
        <pc:sldMkLst>
          <pc:docMk/>
          <pc:sldMk cId="3514018798" sldId="274"/>
        </pc:sldMkLst>
        <pc:spChg chg="mod">
          <ac:chgData name="WINCHESTER, STACY" userId="8dd7cf40-8dd3-48d9-b41b-b9f5c72c5d29" providerId="ADAL" clId="{9699DABC-7CBF-4B8C-AF7C-485ECD88EEA5}" dt="2019-06-07T13:49:52.347" v="1104" actId="5793"/>
          <ac:spMkLst>
            <pc:docMk/>
            <pc:sldMk cId="3514018798" sldId="274"/>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55D7F70-8E33-49A8-A317-552A047ABFC7}" type="datetimeFigureOut">
              <a:rPr lang="en-US" smtClean="0"/>
              <a:t>6/7/2019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CD3DB3A-DAAC-4AF9-B5DC-1B90567776D4}" type="slidenum">
              <a:rPr lang="en-US" smtClean="0"/>
              <a:t>‹#›</a:t>
            </a:fld>
            <a:endParaRPr lang="en-US"/>
          </a:p>
        </p:txBody>
      </p:sp>
    </p:spTree>
    <p:extLst>
      <p:ext uri="{BB962C8B-B14F-4D97-AF65-F5344CB8AC3E}">
        <p14:creationId xmlns:p14="http://schemas.microsoft.com/office/powerpoint/2010/main" val="2436244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1E857FE-6B6A-4475-B6A3-737BBDAAEDC5}" type="datetimeFigureOut">
              <a:rPr lang="en-US" smtClean="0"/>
              <a:t>6/7/2019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1D5C8C6-20DF-492B-9E43-E7D2F6F006C4}" type="slidenum">
              <a:rPr lang="en-US" smtClean="0"/>
              <a:t>‹#›</a:t>
            </a:fld>
            <a:endParaRPr lang="en-US"/>
          </a:p>
        </p:txBody>
      </p:sp>
    </p:spTree>
    <p:extLst>
      <p:ext uri="{BB962C8B-B14F-4D97-AF65-F5344CB8AC3E}">
        <p14:creationId xmlns:p14="http://schemas.microsoft.com/office/powerpoint/2010/main" val="121728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1D5C8C6-20DF-492B-9E43-E7D2F6F006C4}" type="slidenum">
              <a:rPr lang="en-US" smtClean="0"/>
              <a:t>1</a:t>
            </a:fld>
            <a:endParaRPr lang="en-US"/>
          </a:p>
        </p:txBody>
      </p:sp>
    </p:spTree>
    <p:extLst>
      <p:ext uri="{BB962C8B-B14F-4D97-AF65-F5344CB8AC3E}">
        <p14:creationId xmlns:p14="http://schemas.microsoft.com/office/powerpoint/2010/main" val="316006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Data Management Plans are documents that lay out what will happen to research data during and after the project. They’re required as part of the application process by many federal funders, such as the NSF, NEH, and others. They are also required to publish in some journals. Researchers often think of DMPs as just a necessary step in the application process that must be completed so they can get funded, but a good plan is more than that.</a:t>
            </a:r>
          </a:p>
          <a:p>
            <a:endParaRPr lang="en-US" baseline="0" dirty="0"/>
          </a:p>
          <a:p>
            <a:r>
              <a:rPr lang="en-US" baseline="0" dirty="0"/>
              <a:t>A good Data Management Plan helps researchers ensure that their data is findable, accessible, and reusable by themselves and by others in their research community.</a:t>
            </a:r>
          </a:p>
        </p:txBody>
      </p:sp>
      <p:sp>
        <p:nvSpPr>
          <p:cNvPr id="4" name="Slide Number Placeholder 3"/>
          <p:cNvSpPr>
            <a:spLocks noGrp="1"/>
          </p:cNvSpPr>
          <p:nvPr>
            <p:ph type="sldNum" sz="quarter" idx="10"/>
          </p:nvPr>
        </p:nvSpPr>
        <p:spPr/>
        <p:txBody>
          <a:bodyPr/>
          <a:lstStyle/>
          <a:p>
            <a:fld id="{D1D5C8C6-20DF-492B-9E43-E7D2F6F006C4}" type="slidenum">
              <a:rPr lang="en-US" smtClean="0"/>
              <a:t>2</a:t>
            </a:fld>
            <a:endParaRPr lang="en-US"/>
          </a:p>
        </p:txBody>
      </p:sp>
    </p:spTree>
    <p:extLst>
      <p:ext uri="{BB962C8B-B14F-4D97-AF65-F5344CB8AC3E}">
        <p14:creationId xmlns:p14="http://schemas.microsoft.com/office/powerpoint/2010/main" val="663133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required by your funder to share your research data. By thinking about how you’ll collect it ahead of time, you can make it easier for others (and yourself) to reuse your data in the future.</a:t>
            </a:r>
          </a:p>
          <a:p>
            <a:endParaRPr lang="en-US" dirty="0"/>
          </a:p>
          <a:p>
            <a:pPr marL="171450" indent="-171450">
              <a:buFont typeface="Arial" panose="020B0604020202020204" pitchFamily="34" charset="0"/>
              <a:buChar char="•"/>
            </a:pPr>
            <a:r>
              <a:rPr lang="en-US" dirty="0"/>
              <a:t>Select a data repository and understand their requirements</a:t>
            </a:r>
          </a:p>
          <a:p>
            <a:pPr marL="171450" indent="-171450">
              <a:buFont typeface="Arial" panose="020B0604020202020204" pitchFamily="34" charset="0"/>
              <a:buChar char="•"/>
            </a:pPr>
            <a:r>
              <a:rPr lang="en-US" dirty="0"/>
              <a:t>Select a metadata schema – many disciplines have established schemas to help other members of the research community find, access, and use it</a:t>
            </a:r>
          </a:p>
          <a:p>
            <a:pPr marL="171450" indent="-171450">
              <a:buFont typeface="Arial" panose="020B0604020202020204" pitchFamily="34" charset="0"/>
              <a:buChar char="•"/>
            </a:pPr>
            <a:r>
              <a:rPr lang="en-US" dirty="0"/>
              <a:t>Make sure you understand how your data will be stored and backed up to ensure that there is no data loss. Make sure that you understand how your research group will handle version control</a:t>
            </a:r>
          </a:p>
          <a:p>
            <a:pPr marL="171450" indent="-171450">
              <a:buFont typeface="Arial" panose="020B0604020202020204" pitchFamily="34" charset="0"/>
              <a:buChar char="•"/>
            </a:pPr>
            <a:r>
              <a:rPr lang="en-US" dirty="0"/>
              <a:t>Plan for access rights and usage agreement or restriction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1D5C8C6-20DF-492B-9E43-E7D2F6F006C4}" type="slidenum">
              <a:rPr lang="en-US" smtClean="0"/>
              <a:t>3</a:t>
            </a:fld>
            <a:endParaRPr lang="en-US"/>
          </a:p>
        </p:txBody>
      </p:sp>
    </p:spTree>
    <p:extLst>
      <p:ext uri="{BB962C8B-B14F-4D97-AF65-F5344CB8AC3E}">
        <p14:creationId xmlns:p14="http://schemas.microsoft.com/office/powerpoint/2010/main" val="3189825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2013, the Obama administration released a memorandum requiring</a:t>
            </a:r>
            <a:r>
              <a:rPr lang="en-US" baseline="0" dirty="0"/>
              <a:t> data and articles resulting from federally funded research be made public. This funding mandate now comes from many federal and private funders and from some publishers.</a:t>
            </a:r>
          </a:p>
          <a:p>
            <a:endParaRPr lang="en-US" baseline="0" dirty="0"/>
          </a:p>
          <a:p>
            <a:r>
              <a:rPr lang="en-US" baseline="0" dirty="0"/>
              <a:t>Funders requiring some level of data sharing.</a:t>
            </a:r>
          </a:p>
          <a:p>
            <a:endParaRPr lang="en-US" baseline="0" dirty="0"/>
          </a:p>
          <a:p>
            <a:r>
              <a:rPr lang="en-US" baseline="0" dirty="0"/>
              <a:t>NSF</a:t>
            </a:r>
          </a:p>
          <a:p>
            <a:r>
              <a:rPr lang="en-US" baseline="0" dirty="0"/>
              <a:t>NIH</a:t>
            </a:r>
          </a:p>
          <a:p>
            <a:r>
              <a:rPr lang="en-US" dirty="0"/>
              <a:t>Gordon and Betty Moore Foundation</a:t>
            </a:r>
          </a:p>
          <a:p>
            <a:r>
              <a:rPr lang="en-US" dirty="0"/>
              <a:t>Institute</a:t>
            </a:r>
            <a:r>
              <a:rPr lang="en-US" baseline="0" dirty="0"/>
              <a:t> of Museum and Library Services</a:t>
            </a:r>
          </a:p>
          <a:p>
            <a:r>
              <a:rPr lang="en-US" baseline="0" dirty="0"/>
              <a:t>NEH</a:t>
            </a:r>
          </a:p>
          <a:p>
            <a:r>
              <a:rPr lang="en-US" baseline="0" dirty="0"/>
              <a:t>National Oceanic and Atmospheric Administration</a:t>
            </a:r>
          </a:p>
          <a:p>
            <a:r>
              <a:rPr lang="en-US" baseline="0" dirty="0"/>
              <a:t>Bill and Melinda Gates Foundation</a:t>
            </a:r>
          </a:p>
          <a:p>
            <a:r>
              <a:rPr lang="en-US" baseline="0" dirty="0"/>
              <a:t>National Institute of Justice</a:t>
            </a:r>
          </a:p>
          <a:p>
            <a:r>
              <a:rPr lang="en-US" baseline="0" dirty="0"/>
              <a:t>Institute of Education Sciences</a:t>
            </a:r>
          </a:p>
          <a:p>
            <a:r>
              <a:rPr lang="en-US" baseline="0" dirty="0"/>
              <a:t>Requirements vary by funder.</a:t>
            </a:r>
          </a:p>
          <a:p>
            <a:r>
              <a:rPr lang="en-US" baseline="0" dirty="0"/>
              <a:t>So, what’s in a DMP? 1-2 page document that lays out what will happen to datasets during and after the research project.</a:t>
            </a:r>
          </a:p>
          <a:p>
            <a:endParaRPr lang="en-US" baseline="0" dirty="0"/>
          </a:p>
        </p:txBody>
      </p:sp>
      <p:sp>
        <p:nvSpPr>
          <p:cNvPr id="4" name="Slide Number Placeholder 3"/>
          <p:cNvSpPr>
            <a:spLocks noGrp="1"/>
          </p:cNvSpPr>
          <p:nvPr>
            <p:ph type="sldNum" sz="quarter" idx="10"/>
          </p:nvPr>
        </p:nvSpPr>
        <p:spPr/>
        <p:txBody>
          <a:bodyPr/>
          <a:lstStyle/>
          <a:p>
            <a:fld id="{D1D5C8C6-20DF-492B-9E43-E7D2F6F006C4}" type="slidenum">
              <a:rPr lang="en-US" smtClean="0"/>
              <a:t>4</a:t>
            </a:fld>
            <a:endParaRPr lang="en-US"/>
          </a:p>
        </p:txBody>
      </p:sp>
    </p:spTree>
    <p:extLst>
      <p:ext uri="{BB962C8B-B14F-4D97-AF65-F5344CB8AC3E}">
        <p14:creationId xmlns:p14="http://schemas.microsoft.com/office/powerpoint/2010/main" val="2560494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5C8C6-20DF-492B-9E43-E7D2F6F006C4}" type="slidenum">
              <a:rPr lang="en-US" smtClean="0"/>
              <a:t>5</a:t>
            </a:fld>
            <a:endParaRPr lang="en-US"/>
          </a:p>
        </p:txBody>
      </p:sp>
    </p:spTree>
    <p:extLst>
      <p:ext uri="{BB962C8B-B14F-4D97-AF65-F5344CB8AC3E}">
        <p14:creationId xmlns:p14="http://schemas.microsoft.com/office/powerpoint/2010/main" val="96802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5C8C6-20DF-492B-9E43-E7D2F6F006C4}" type="slidenum">
              <a:rPr lang="en-US" smtClean="0"/>
              <a:t>6</a:t>
            </a:fld>
            <a:endParaRPr lang="en-US"/>
          </a:p>
        </p:txBody>
      </p:sp>
    </p:spTree>
    <p:extLst>
      <p:ext uri="{BB962C8B-B14F-4D97-AF65-F5344CB8AC3E}">
        <p14:creationId xmlns:p14="http://schemas.microsoft.com/office/powerpoint/2010/main" val="2839360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various checklists</a:t>
            </a:r>
            <a:r>
              <a:rPr lang="en-US" baseline="0" dirty="0"/>
              <a:t> for data management plans. Here’s one from the UK’s Digital Curation Centre</a:t>
            </a:r>
          </a:p>
          <a:p>
            <a:endParaRPr lang="en-US" baseline="0" dirty="0"/>
          </a:p>
          <a:p>
            <a:r>
              <a:rPr lang="en-US" baseline="0" dirty="0"/>
              <a:t>http://www.dcc.ac.uk/sites/default/files/documents/resource/DMP/DMP_Checklist_2013.pdf</a:t>
            </a:r>
          </a:p>
          <a:p>
            <a:endParaRPr lang="en-US" baseline="0"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1D5C8C6-20DF-492B-9E43-E7D2F6F006C4}" type="slidenum">
              <a:rPr lang="en-US" smtClean="0"/>
              <a:t>8</a:t>
            </a:fld>
            <a:endParaRPr lang="en-US"/>
          </a:p>
        </p:txBody>
      </p:sp>
    </p:spTree>
    <p:extLst>
      <p:ext uri="{BB962C8B-B14F-4D97-AF65-F5344CB8AC3E}">
        <p14:creationId xmlns:p14="http://schemas.microsoft.com/office/powerpoint/2010/main" val="2229640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http://guides.library.sc.edu/rdm </a:t>
            </a:r>
          </a:p>
        </p:txBody>
      </p:sp>
      <p:sp>
        <p:nvSpPr>
          <p:cNvPr id="4" name="Slide Number Placeholder 3"/>
          <p:cNvSpPr>
            <a:spLocks noGrp="1"/>
          </p:cNvSpPr>
          <p:nvPr>
            <p:ph type="sldNum" sz="quarter" idx="5"/>
          </p:nvPr>
        </p:nvSpPr>
        <p:spPr/>
        <p:txBody>
          <a:bodyPr/>
          <a:lstStyle/>
          <a:p>
            <a:fld id="{D1D5C8C6-20DF-492B-9E43-E7D2F6F006C4}" type="slidenum">
              <a:rPr lang="en-US" smtClean="0"/>
              <a:t>11</a:t>
            </a:fld>
            <a:endParaRPr lang="en-US"/>
          </a:p>
        </p:txBody>
      </p:sp>
    </p:spTree>
    <p:extLst>
      <p:ext uri="{BB962C8B-B14F-4D97-AF65-F5344CB8AC3E}">
        <p14:creationId xmlns:p14="http://schemas.microsoft.com/office/powerpoint/2010/main" val="410114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https://dmptool.org/</a:t>
            </a:r>
          </a:p>
          <a:p>
            <a:endParaRPr lang="en-US" dirty="0"/>
          </a:p>
          <a:p>
            <a:r>
              <a:rPr lang="en-US" dirty="0"/>
              <a:t>Log into </a:t>
            </a:r>
            <a:r>
              <a:rPr lang="en-US" dirty="0" err="1"/>
              <a:t>DMPTool</a:t>
            </a:r>
            <a:r>
              <a:rPr lang="en-US" dirty="0"/>
              <a:t> by clicking Sign In, then select Option 1: If Your Institution is affiliated with </a:t>
            </a:r>
            <a:r>
              <a:rPr lang="en-US" dirty="0" err="1"/>
              <a:t>DMPTool</a:t>
            </a:r>
            <a:r>
              <a:rPr lang="en-US" dirty="0"/>
              <a:t>. Type University of South Carolina, then sign in with your network username and password.</a:t>
            </a:r>
          </a:p>
          <a:p>
            <a:endParaRPr lang="en-US" dirty="0"/>
          </a:p>
          <a:p>
            <a:r>
              <a:rPr lang="en-US" dirty="0"/>
              <a:t>If you have colleagues at other institutions or agencies that are not affiliated with </a:t>
            </a:r>
            <a:r>
              <a:rPr lang="en-US" dirty="0" err="1"/>
              <a:t>DMPTool</a:t>
            </a:r>
            <a:r>
              <a:rPr lang="en-US" dirty="0"/>
              <a:t>, they can still use it. They can select Option 2. </a:t>
            </a:r>
          </a:p>
          <a:p>
            <a:endParaRPr lang="en-US" dirty="0"/>
          </a:p>
          <a:p>
            <a:r>
              <a:rPr lang="en-US" dirty="0"/>
              <a:t>Let’s go through creating a plan together.</a:t>
            </a:r>
          </a:p>
        </p:txBody>
      </p:sp>
      <p:sp>
        <p:nvSpPr>
          <p:cNvPr id="4" name="Slide Number Placeholder 3"/>
          <p:cNvSpPr>
            <a:spLocks noGrp="1"/>
          </p:cNvSpPr>
          <p:nvPr>
            <p:ph type="sldNum" sz="quarter" idx="10"/>
          </p:nvPr>
        </p:nvSpPr>
        <p:spPr/>
        <p:txBody>
          <a:bodyPr/>
          <a:lstStyle/>
          <a:p>
            <a:fld id="{D1D5C8C6-20DF-492B-9E43-E7D2F6F006C4}" type="slidenum">
              <a:rPr lang="en-US" smtClean="0"/>
              <a:t>13</a:t>
            </a:fld>
            <a:endParaRPr lang="en-US"/>
          </a:p>
        </p:txBody>
      </p:sp>
    </p:spTree>
    <p:extLst>
      <p:ext uri="{BB962C8B-B14F-4D97-AF65-F5344CB8AC3E}">
        <p14:creationId xmlns:p14="http://schemas.microsoft.com/office/powerpoint/2010/main" val="1939458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D1FFA6-C318-48F1-8D22-349F7534B292}"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83BC8-14A6-4755-9AA2-DA79D24882BF}" type="slidenum">
              <a:rPr lang="en-US" smtClean="0"/>
              <a:t>‹#›</a:t>
            </a:fld>
            <a:endParaRPr lang="en-US"/>
          </a:p>
        </p:txBody>
      </p:sp>
    </p:spTree>
    <p:extLst>
      <p:ext uri="{BB962C8B-B14F-4D97-AF65-F5344CB8AC3E}">
        <p14:creationId xmlns:p14="http://schemas.microsoft.com/office/powerpoint/2010/main" val="208296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D1FFA6-C318-48F1-8D22-349F7534B292}"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83BC8-14A6-4755-9AA2-DA79D24882BF}" type="slidenum">
              <a:rPr lang="en-US" smtClean="0"/>
              <a:t>‹#›</a:t>
            </a:fld>
            <a:endParaRPr lang="en-US"/>
          </a:p>
        </p:txBody>
      </p:sp>
    </p:spTree>
    <p:extLst>
      <p:ext uri="{BB962C8B-B14F-4D97-AF65-F5344CB8AC3E}">
        <p14:creationId xmlns:p14="http://schemas.microsoft.com/office/powerpoint/2010/main" val="9373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D1FFA6-C318-48F1-8D22-349F7534B292}"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83BC8-14A6-4755-9AA2-DA79D24882BF}" type="slidenum">
              <a:rPr lang="en-US" smtClean="0"/>
              <a:t>‹#›</a:t>
            </a:fld>
            <a:endParaRPr lang="en-US"/>
          </a:p>
        </p:txBody>
      </p:sp>
    </p:spTree>
    <p:extLst>
      <p:ext uri="{BB962C8B-B14F-4D97-AF65-F5344CB8AC3E}">
        <p14:creationId xmlns:p14="http://schemas.microsoft.com/office/powerpoint/2010/main" val="1303025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D1FFA6-C318-48F1-8D22-349F7534B292}"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83BC8-14A6-4755-9AA2-DA79D24882BF}" type="slidenum">
              <a:rPr lang="en-US" smtClean="0"/>
              <a:t>‹#›</a:t>
            </a:fld>
            <a:endParaRPr lang="en-US"/>
          </a:p>
        </p:txBody>
      </p:sp>
    </p:spTree>
    <p:extLst>
      <p:ext uri="{BB962C8B-B14F-4D97-AF65-F5344CB8AC3E}">
        <p14:creationId xmlns:p14="http://schemas.microsoft.com/office/powerpoint/2010/main" val="1667882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D1FFA6-C318-48F1-8D22-349F7534B292}"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83BC8-14A6-4755-9AA2-DA79D24882BF}" type="slidenum">
              <a:rPr lang="en-US" smtClean="0"/>
              <a:t>‹#›</a:t>
            </a:fld>
            <a:endParaRPr lang="en-US"/>
          </a:p>
        </p:txBody>
      </p:sp>
    </p:spTree>
    <p:extLst>
      <p:ext uri="{BB962C8B-B14F-4D97-AF65-F5344CB8AC3E}">
        <p14:creationId xmlns:p14="http://schemas.microsoft.com/office/powerpoint/2010/main" val="2056949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D1FFA6-C318-48F1-8D22-349F7534B292}"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83BC8-14A6-4755-9AA2-DA79D24882BF}" type="slidenum">
              <a:rPr lang="en-US" smtClean="0"/>
              <a:t>‹#›</a:t>
            </a:fld>
            <a:endParaRPr lang="en-US"/>
          </a:p>
        </p:txBody>
      </p:sp>
    </p:spTree>
    <p:extLst>
      <p:ext uri="{BB962C8B-B14F-4D97-AF65-F5344CB8AC3E}">
        <p14:creationId xmlns:p14="http://schemas.microsoft.com/office/powerpoint/2010/main" val="189789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D1FFA6-C318-48F1-8D22-349F7534B292}"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83BC8-14A6-4755-9AA2-DA79D24882BF}" type="slidenum">
              <a:rPr lang="en-US" smtClean="0"/>
              <a:t>‹#›</a:t>
            </a:fld>
            <a:endParaRPr lang="en-US"/>
          </a:p>
        </p:txBody>
      </p:sp>
    </p:spTree>
    <p:extLst>
      <p:ext uri="{BB962C8B-B14F-4D97-AF65-F5344CB8AC3E}">
        <p14:creationId xmlns:p14="http://schemas.microsoft.com/office/powerpoint/2010/main" val="3785297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D1FFA6-C318-48F1-8D22-349F7534B292}"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83BC8-14A6-4755-9AA2-DA79D24882BF}" type="slidenum">
              <a:rPr lang="en-US" smtClean="0"/>
              <a:t>‹#›</a:t>
            </a:fld>
            <a:endParaRPr lang="en-US"/>
          </a:p>
        </p:txBody>
      </p:sp>
    </p:spTree>
    <p:extLst>
      <p:ext uri="{BB962C8B-B14F-4D97-AF65-F5344CB8AC3E}">
        <p14:creationId xmlns:p14="http://schemas.microsoft.com/office/powerpoint/2010/main" val="2325716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1FFA6-C318-48F1-8D22-349F7534B292}"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83BC8-14A6-4755-9AA2-DA79D24882BF}" type="slidenum">
              <a:rPr lang="en-US" smtClean="0"/>
              <a:t>‹#›</a:t>
            </a:fld>
            <a:endParaRPr lang="en-US"/>
          </a:p>
        </p:txBody>
      </p:sp>
    </p:spTree>
    <p:extLst>
      <p:ext uri="{BB962C8B-B14F-4D97-AF65-F5344CB8AC3E}">
        <p14:creationId xmlns:p14="http://schemas.microsoft.com/office/powerpoint/2010/main" val="1436394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D1FFA6-C318-48F1-8D22-349F7534B292}"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83BC8-14A6-4755-9AA2-DA79D24882BF}" type="slidenum">
              <a:rPr lang="en-US" smtClean="0"/>
              <a:t>‹#›</a:t>
            </a:fld>
            <a:endParaRPr lang="en-US"/>
          </a:p>
        </p:txBody>
      </p:sp>
    </p:spTree>
    <p:extLst>
      <p:ext uri="{BB962C8B-B14F-4D97-AF65-F5344CB8AC3E}">
        <p14:creationId xmlns:p14="http://schemas.microsoft.com/office/powerpoint/2010/main" val="374765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D1FFA6-C318-48F1-8D22-349F7534B292}"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83BC8-14A6-4755-9AA2-DA79D24882BF}" type="slidenum">
              <a:rPr lang="en-US" smtClean="0"/>
              <a:t>‹#›</a:t>
            </a:fld>
            <a:endParaRPr lang="en-US"/>
          </a:p>
        </p:txBody>
      </p:sp>
    </p:spTree>
    <p:extLst>
      <p:ext uri="{BB962C8B-B14F-4D97-AF65-F5344CB8AC3E}">
        <p14:creationId xmlns:p14="http://schemas.microsoft.com/office/powerpoint/2010/main" val="3479360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D1FFA6-C318-48F1-8D22-349F7534B292}"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83BC8-14A6-4755-9AA2-DA79D24882BF}" type="slidenum">
              <a:rPr lang="en-US" smtClean="0"/>
              <a:t>‹#›</a:t>
            </a:fld>
            <a:endParaRPr lang="en-US"/>
          </a:p>
        </p:txBody>
      </p:sp>
    </p:spTree>
    <p:extLst>
      <p:ext uri="{BB962C8B-B14F-4D97-AF65-F5344CB8AC3E}">
        <p14:creationId xmlns:p14="http://schemas.microsoft.com/office/powerpoint/2010/main" val="1188048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login.pallas2.tcl.sc.edu/login?url=http://guides.library.sc.edu/uscdmp" TargetMode="External"/><Relationship Id="rId2" Type="http://schemas.openxmlformats.org/officeDocument/2006/relationships/hyperlink" Target="http://guides.library.sc.edu/rd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mailto:winches2@mailbox.sc.ed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guides.library.ucsc.edu/datamanagement/" TargetMode="External"/><Relationship Id="rId4" Type="http://schemas.openxmlformats.org/officeDocument/2006/relationships/hyperlink" Target="https://creativecommons.org/licenses/by-nc/2.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ixabay.com/illustrations/technology-information-digital-208264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10;&#10;Description automatically generated">
            <a:extLst>
              <a:ext uri="{FF2B5EF4-FFF2-40B4-BE49-F238E27FC236}">
                <a16:creationId xmlns:a16="http://schemas.microsoft.com/office/drawing/2014/main" id="{21178D97-6807-47CF-BB60-B78518E8B048}"/>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4716" r="6395"/>
          <a:stretch/>
        </p:blipFill>
        <p:spPr>
          <a:xfrm>
            <a:off x="20" y="1"/>
            <a:ext cx="12191980" cy="6857999"/>
          </a:xfrm>
          <a:prstGeom prst="rect">
            <a:avLst/>
          </a:prstGeom>
        </p:spPr>
      </p:pic>
      <p:sp>
        <p:nvSpPr>
          <p:cNvPr id="2" name="Title 1"/>
          <p:cNvSpPr>
            <a:spLocks noGrp="1"/>
          </p:cNvSpPr>
          <p:nvPr>
            <p:ph type="ctrTitle" idx="4294967295"/>
          </p:nvPr>
        </p:nvSpPr>
        <p:spPr>
          <a:xfrm>
            <a:off x="4387349" y="1200152"/>
            <a:ext cx="6897171" cy="4457696"/>
          </a:xfrm>
        </p:spPr>
        <p:txBody>
          <a:bodyPr vert="horz" lIns="91440" tIns="45720" rIns="91440" bIns="45720" rtlCol="0" anchor="ctr">
            <a:normAutofit/>
          </a:bodyPr>
          <a:lstStyle/>
          <a:p>
            <a:r>
              <a:rPr lang="en-US" sz="7400" b="1">
                <a:solidFill>
                  <a:srgbClr val="FFFFFF"/>
                </a:solidFill>
              </a:rPr>
              <a:t>Data Management Plans &amp;</a:t>
            </a:r>
            <a:br>
              <a:rPr lang="en-US" sz="7400" b="1">
                <a:solidFill>
                  <a:srgbClr val="FFFFFF"/>
                </a:solidFill>
              </a:rPr>
            </a:br>
            <a:r>
              <a:rPr lang="en-US" sz="7400" b="1">
                <a:solidFill>
                  <a:srgbClr val="FFFFFF"/>
                </a:solidFill>
              </a:rPr>
              <a:t>The DMPTool</a:t>
            </a:r>
          </a:p>
        </p:txBody>
      </p:sp>
      <p:cxnSp>
        <p:nvCxnSpPr>
          <p:cNvPr id="139" name="Straight Connector 138">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6C4495-6A78-4137-AF96-F5BBECB0D2DD}"/>
              </a:ext>
            </a:extLst>
          </p:cNvPr>
          <p:cNvSpPr txBox="1"/>
          <p:nvPr/>
        </p:nvSpPr>
        <p:spPr>
          <a:xfrm>
            <a:off x="152399" y="6488669"/>
            <a:ext cx="10652757" cy="369332"/>
          </a:xfrm>
          <a:prstGeom prst="rect">
            <a:avLst/>
          </a:prstGeom>
          <a:noFill/>
        </p:spPr>
        <p:txBody>
          <a:bodyPr wrap="square" rtlCol="0">
            <a:spAutoFit/>
          </a:bodyPr>
          <a:lstStyle/>
          <a:p>
            <a:r>
              <a:rPr lang="en-US" dirty="0" err="1"/>
              <a:t>Pixabay</a:t>
            </a:r>
            <a:r>
              <a:rPr lang="en-US" dirty="0"/>
              <a:t> Image. https://pixabay.com/illustrations/cyber-network-technology-futuristic-3400789/ </a:t>
            </a:r>
          </a:p>
        </p:txBody>
      </p:sp>
    </p:spTree>
    <p:extLst>
      <p:ext uri="{BB962C8B-B14F-4D97-AF65-F5344CB8AC3E}">
        <p14:creationId xmlns:p14="http://schemas.microsoft.com/office/powerpoint/2010/main" val="293657411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to help you get started</a:t>
            </a:r>
          </a:p>
        </p:txBody>
      </p:sp>
      <p:sp>
        <p:nvSpPr>
          <p:cNvPr id="3" name="Content Placeholder 2"/>
          <p:cNvSpPr>
            <a:spLocks noGrp="1"/>
          </p:cNvSpPr>
          <p:nvPr>
            <p:ph idx="1"/>
          </p:nvPr>
        </p:nvSpPr>
        <p:spPr/>
        <p:txBody>
          <a:bodyPr/>
          <a:lstStyle/>
          <a:p>
            <a:r>
              <a:rPr lang="en-US" dirty="0"/>
              <a:t>Online Guide to Data Management</a:t>
            </a:r>
            <a:br>
              <a:rPr lang="en-US"/>
            </a:br>
            <a:r>
              <a:rPr lang="en-US">
                <a:hlinkClick r:id="rId2"/>
              </a:rPr>
              <a:t>http://guides.library.sc.edu/rdm</a:t>
            </a:r>
            <a:endParaRPr lang="en-US"/>
          </a:p>
          <a:p>
            <a:pPr marL="0" indent="0">
              <a:buNone/>
            </a:pPr>
            <a:endParaRPr lang="en-US" dirty="0"/>
          </a:p>
          <a:p>
            <a:r>
              <a:rPr lang="en-US" dirty="0"/>
              <a:t>Online Collection of Data Management Plans by USC Researchers</a:t>
            </a:r>
            <a:br>
              <a:rPr lang="en-US" dirty="0"/>
            </a:br>
            <a:r>
              <a:rPr lang="en-US" dirty="0">
                <a:hlinkClick r:id="rId3"/>
              </a:rPr>
              <a:t>https://login.pallas2.tcl.sc.edu/login?url=http://guides.library.sc.edu/uscdmp</a:t>
            </a:r>
            <a:endParaRPr lang="en-US" dirty="0"/>
          </a:p>
          <a:p>
            <a:endParaRPr lang="en-US" dirty="0"/>
          </a:p>
        </p:txBody>
      </p:sp>
    </p:spTree>
    <p:extLst>
      <p:ext uri="{BB962C8B-B14F-4D97-AF65-F5344CB8AC3E}">
        <p14:creationId xmlns:p14="http://schemas.microsoft.com/office/powerpoint/2010/main" val="352639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guides.library.sc.edu/RDM</a:t>
            </a:r>
          </a:p>
        </p:txBody>
      </p:sp>
      <p:pic>
        <p:nvPicPr>
          <p:cNvPr id="4" name="Content Placeholder 3"/>
          <p:cNvPicPr>
            <a:picLocks noGrp="1" noChangeAspect="1"/>
          </p:cNvPicPr>
          <p:nvPr>
            <p:ph idx="1"/>
          </p:nvPr>
        </p:nvPicPr>
        <p:blipFill>
          <a:blip r:embed="rId3"/>
          <a:stretch>
            <a:fillRect/>
          </a:stretch>
        </p:blipFill>
        <p:spPr>
          <a:xfrm>
            <a:off x="1518270" y="1825625"/>
            <a:ext cx="9155460" cy="4351338"/>
          </a:xfrm>
          <a:prstGeom prst="rect">
            <a:avLst/>
          </a:prstGeom>
        </p:spPr>
      </p:pic>
    </p:spTree>
    <p:extLst>
      <p:ext uri="{BB962C8B-B14F-4D97-AF65-F5344CB8AC3E}">
        <p14:creationId xmlns:p14="http://schemas.microsoft.com/office/powerpoint/2010/main" val="1757323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r>
              <a:rPr lang="en-US" b="1" dirty="0"/>
              <a:t>https://login.pallas2.tcl.sc.edu/login?url=http://guides.library.sc.edu/uscdmp</a:t>
            </a:r>
          </a:p>
        </p:txBody>
      </p:sp>
      <p:pic>
        <p:nvPicPr>
          <p:cNvPr id="4" name="Picture 3"/>
          <p:cNvPicPr>
            <a:picLocks noChangeAspect="1"/>
          </p:cNvPicPr>
          <p:nvPr/>
        </p:nvPicPr>
        <p:blipFill>
          <a:blip r:embed="rId2"/>
          <a:stretch>
            <a:fillRect/>
          </a:stretch>
        </p:blipFill>
        <p:spPr>
          <a:xfrm>
            <a:off x="1600200" y="1811338"/>
            <a:ext cx="9201150" cy="4420835"/>
          </a:xfrm>
          <a:prstGeom prst="rect">
            <a:avLst/>
          </a:prstGeom>
        </p:spPr>
      </p:pic>
    </p:spTree>
    <p:extLst>
      <p:ext uri="{BB962C8B-B14F-4D97-AF65-F5344CB8AC3E}">
        <p14:creationId xmlns:p14="http://schemas.microsoft.com/office/powerpoint/2010/main" val="1089447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dmpt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481" y="1801626"/>
            <a:ext cx="9248775"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491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758" y="168442"/>
            <a:ext cx="11502189" cy="3046988"/>
          </a:xfrm>
          <a:prstGeom prst="rect">
            <a:avLst/>
          </a:prstGeom>
          <a:noFill/>
        </p:spPr>
        <p:txBody>
          <a:bodyPr wrap="square" rtlCol="0">
            <a:spAutoFit/>
          </a:bodyPr>
          <a:lstStyle/>
          <a:p>
            <a:r>
              <a:rPr lang="en-US" sz="3200" dirty="0"/>
              <a:t>Stacy Winchester</a:t>
            </a:r>
          </a:p>
          <a:p>
            <a:r>
              <a:rPr lang="en-US" sz="3200" dirty="0"/>
              <a:t>Research Data Librarian</a:t>
            </a:r>
          </a:p>
          <a:p>
            <a:endParaRPr lang="en-US" sz="3200" dirty="0"/>
          </a:p>
          <a:p>
            <a:r>
              <a:rPr lang="en-US" sz="3200" dirty="0">
                <a:hlinkClick r:id="rId2"/>
              </a:rPr>
              <a:t>winches2@mailbox.sc.edu</a:t>
            </a:r>
            <a:endParaRPr lang="en-US" sz="3200" dirty="0"/>
          </a:p>
          <a:p>
            <a:endParaRPr lang="en-US" sz="3200" dirty="0"/>
          </a:p>
          <a:p>
            <a:r>
              <a:rPr lang="en-US" sz="3200" dirty="0"/>
              <a:t>803-777-1968</a:t>
            </a:r>
          </a:p>
        </p:txBody>
      </p:sp>
    </p:spTree>
    <p:extLst>
      <p:ext uri="{BB962C8B-B14F-4D97-AF65-F5344CB8AC3E}">
        <p14:creationId xmlns:p14="http://schemas.microsoft.com/office/powerpoint/2010/main" val="1920492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map&#10;&#10;Description automatically generated">
            <a:extLst>
              <a:ext uri="{FF2B5EF4-FFF2-40B4-BE49-F238E27FC236}">
                <a16:creationId xmlns:a16="http://schemas.microsoft.com/office/drawing/2014/main" id="{3393FB62-0C85-465B-83AF-0C2434FB3E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6748" y="0"/>
            <a:ext cx="8718504" cy="6858000"/>
          </a:xfrm>
          <a:prstGeom prst="rect">
            <a:avLst/>
          </a:prstGeom>
        </p:spPr>
      </p:pic>
      <p:sp>
        <p:nvSpPr>
          <p:cNvPr id="6" name="TextBox 5">
            <a:extLst>
              <a:ext uri="{FF2B5EF4-FFF2-40B4-BE49-F238E27FC236}">
                <a16:creationId xmlns:a16="http://schemas.microsoft.com/office/drawing/2014/main" id="{9C250D32-F886-4E22-BB65-85209DE508F0}"/>
              </a:ext>
            </a:extLst>
          </p:cNvPr>
          <p:cNvSpPr txBox="1"/>
          <p:nvPr/>
        </p:nvSpPr>
        <p:spPr>
          <a:xfrm>
            <a:off x="152400" y="6215996"/>
            <a:ext cx="5126182" cy="461665"/>
          </a:xfrm>
          <a:prstGeom prst="rect">
            <a:avLst/>
          </a:prstGeom>
          <a:noFill/>
        </p:spPr>
        <p:txBody>
          <a:bodyPr wrap="square" rtlCol="0">
            <a:spAutoFit/>
          </a:bodyPr>
          <a:lstStyle/>
          <a:p>
            <a:r>
              <a:rPr lang="en-US" sz="1200" dirty="0"/>
              <a:t>Image </a:t>
            </a:r>
            <a:r>
              <a:rPr lang="en-US" sz="1200" dirty="0">
                <a:hlinkClick r:id="rId4"/>
              </a:rPr>
              <a:t>CC BY-NC</a:t>
            </a:r>
            <a:r>
              <a:rPr lang="en-US" sz="1200" dirty="0"/>
              <a:t> from University of Southern California Santa Cruz (</a:t>
            </a:r>
            <a:r>
              <a:rPr lang="en-US" sz="1200" dirty="0">
                <a:hlinkClick r:id="rId5"/>
              </a:rPr>
              <a:t>http://guides.library.ucsc.edu/datamanagement/</a:t>
            </a:r>
            <a:r>
              <a:rPr lang="en-US" sz="1200" dirty="0"/>
              <a:t>). </a:t>
            </a:r>
          </a:p>
        </p:txBody>
      </p:sp>
    </p:spTree>
    <p:extLst>
      <p:ext uri="{BB962C8B-B14F-4D97-AF65-F5344CB8AC3E}">
        <p14:creationId xmlns:p14="http://schemas.microsoft.com/office/powerpoint/2010/main" val="4243359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plan for data management?</a:t>
            </a:r>
          </a:p>
        </p:txBody>
      </p:sp>
      <p:sp>
        <p:nvSpPr>
          <p:cNvPr id="3" name="Content Placeholder 2"/>
          <p:cNvSpPr>
            <a:spLocks noGrp="1"/>
          </p:cNvSpPr>
          <p:nvPr>
            <p:ph idx="1"/>
          </p:nvPr>
        </p:nvSpPr>
        <p:spPr/>
        <p:txBody>
          <a:bodyPr/>
          <a:lstStyle/>
          <a:p>
            <a:r>
              <a:rPr lang="en-US" dirty="0"/>
              <a:t>Save time and effort down the road</a:t>
            </a:r>
          </a:p>
          <a:p>
            <a:r>
              <a:rPr lang="en-US" dirty="0"/>
              <a:t>Enhance the value and usefulness of your data long-term</a:t>
            </a:r>
          </a:p>
          <a:p>
            <a:r>
              <a:rPr lang="en-US" dirty="0"/>
              <a:t>Makes it easier to share data, which increases research impact</a:t>
            </a:r>
          </a:p>
          <a:p>
            <a:r>
              <a:rPr lang="en-US" dirty="0"/>
              <a:t>Funder requirements</a:t>
            </a:r>
          </a:p>
          <a:p>
            <a:endParaRPr lang="en-US" dirty="0"/>
          </a:p>
        </p:txBody>
      </p:sp>
      <p:pic>
        <p:nvPicPr>
          <p:cNvPr id="4" name="Picture 3">
            <a:extLst>
              <a:ext uri="{FF2B5EF4-FFF2-40B4-BE49-F238E27FC236}">
                <a16:creationId xmlns:a16="http://schemas.microsoft.com/office/drawing/2014/main" id="{0C3002BC-037C-453B-9F22-EABD6AB1A6FA}"/>
              </a:ext>
            </a:extLst>
          </p:cNvPr>
          <p:cNvPicPr>
            <a:picLocks noChangeAspect="1"/>
          </p:cNvPicPr>
          <p:nvPr/>
        </p:nvPicPr>
        <p:blipFill>
          <a:blip r:embed="rId3"/>
          <a:stretch>
            <a:fillRect/>
          </a:stretch>
        </p:blipFill>
        <p:spPr>
          <a:xfrm>
            <a:off x="4674054" y="3254872"/>
            <a:ext cx="6679746" cy="3238003"/>
          </a:xfrm>
          <a:prstGeom prst="rect">
            <a:avLst/>
          </a:prstGeom>
        </p:spPr>
      </p:pic>
      <p:sp>
        <p:nvSpPr>
          <p:cNvPr id="5" name="TextBox 4">
            <a:extLst>
              <a:ext uri="{FF2B5EF4-FFF2-40B4-BE49-F238E27FC236}">
                <a16:creationId xmlns:a16="http://schemas.microsoft.com/office/drawing/2014/main" id="{7F7634F2-3B4A-477B-B9FD-C7E224BE3BFC}"/>
              </a:ext>
            </a:extLst>
          </p:cNvPr>
          <p:cNvSpPr txBox="1"/>
          <p:nvPr/>
        </p:nvSpPr>
        <p:spPr>
          <a:xfrm>
            <a:off x="4899838" y="6596390"/>
            <a:ext cx="5626394" cy="261610"/>
          </a:xfrm>
          <a:prstGeom prst="rect">
            <a:avLst/>
          </a:prstGeom>
          <a:noFill/>
        </p:spPr>
        <p:txBody>
          <a:bodyPr wrap="square" rtlCol="0">
            <a:spAutoFit/>
          </a:bodyPr>
          <a:lstStyle/>
          <a:p>
            <a:r>
              <a:rPr lang="en-US" sz="1100" dirty="0" err="1"/>
              <a:t>Pixabay</a:t>
            </a:r>
            <a:r>
              <a:rPr lang="en-US" sz="1100" dirty="0"/>
              <a:t> Image – </a:t>
            </a:r>
            <a:r>
              <a:rPr lang="en-US" sz="1100" dirty="0">
                <a:hlinkClick r:id="rId4"/>
              </a:rPr>
              <a:t>https://pixabay.com/illustrations/technology-information-digital-2082642/</a:t>
            </a:r>
            <a:r>
              <a:rPr lang="en-US" sz="1100" dirty="0"/>
              <a:t>  </a:t>
            </a:r>
          </a:p>
        </p:txBody>
      </p:sp>
    </p:spTree>
    <p:extLst>
      <p:ext uri="{BB962C8B-B14F-4D97-AF65-F5344CB8AC3E}">
        <p14:creationId xmlns:p14="http://schemas.microsoft.com/office/powerpoint/2010/main" val="1535924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rotWithShape="1">
          <a:blip r:embed="rId3"/>
          <a:srcRect l="7165" r="5302"/>
          <a:stretch/>
        </p:blipFill>
        <p:spPr>
          <a:xfrm>
            <a:off x="2696658" y="207818"/>
            <a:ext cx="6364940" cy="6386945"/>
          </a:xfrm>
          <a:prstGeom prst="rect">
            <a:avLst/>
          </a:prstGeom>
        </p:spPr>
      </p:pic>
    </p:spTree>
    <p:extLst>
      <p:ext uri="{BB962C8B-B14F-4D97-AF65-F5344CB8AC3E}">
        <p14:creationId xmlns:p14="http://schemas.microsoft.com/office/powerpoint/2010/main" val="2439963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r>
              <a:rPr lang="en-US" dirty="0"/>
              <a:t>When should you plan for data management?</a:t>
            </a:r>
          </a:p>
        </p:txBody>
      </p:sp>
      <p:sp>
        <p:nvSpPr>
          <p:cNvPr id="5" name="Oval 4"/>
          <p:cNvSpPr/>
          <p:nvPr/>
        </p:nvSpPr>
        <p:spPr>
          <a:xfrm>
            <a:off x="7844799" y="3366860"/>
            <a:ext cx="1529542" cy="997528"/>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7914" y="1475963"/>
            <a:ext cx="5170517" cy="1323439"/>
          </a:xfrm>
          <a:prstGeom prst="rect">
            <a:avLst/>
          </a:prstGeom>
          <a:noFill/>
        </p:spPr>
        <p:txBody>
          <a:bodyPr wrap="square" rtlCol="0">
            <a:spAutoFit/>
          </a:bodyPr>
          <a:lstStyle/>
          <a:p>
            <a:r>
              <a:rPr lang="en-US" sz="4000" dirty="0"/>
              <a:t>At the very beginning! </a:t>
            </a:r>
            <a:br>
              <a:rPr lang="en-US" sz="4000" dirty="0"/>
            </a:br>
            <a:r>
              <a:rPr lang="en-US" sz="4000" dirty="0"/>
              <a:t>Before you collect data.</a:t>
            </a:r>
          </a:p>
        </p:txBody>
      </p:sp>
      <p:pic>
        <p:nvPicPr>
          <p:cNvPr id="9" name="Picture 8" descr="A picture containing text, map&#10;&#10;Description automatically generated">
            <a:extLst>
              <a:ext uri="{FF2B5EF4-FFF2-40B4-BE49-F238E27FC236}">
                <a16:creationId xmlns:a16="http://schemas.microsoft.com/office/drawing/2014/main" id="{F1B901C2-DF9D-41B3-B600-DC39D2623E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449"/>
          <a:stretch/>
        </p:blipFill>
        <p:spPr>
          <a:xfrm>
            <a:off x="4093028" y="2821400"/>
            <a:ext cx="5520395" cy="3671475"/>
          </a:xfrm>
          <a:prstGeom prst="rect">
            <a:avLst/>
          </a:prstGeom>
        </p:spPr>
      </p:pic>
      <p:cxnSp>
        <p:nvCxnSpPr>
          <p:cNvPr id="7" name="Straight Arrow Connector 6"/>
          <p:cNvCxnSpPr/>
          <p:nvPr/>
        </p:nvCxnSpPr>
        <p:spPr>
          <a:xfrm>
            <a:off x="8609570" y="1346662"/>
            <a:ext cx="0" cy="18786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32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err="1"/>
              <a:t>UofSC</a:t>
            </a:r>
            <a:r>
              <a:rPr lang="en-US" dirty="0"/>
              <a:t> Resources for Data Management</a:t>
            </a:r>
          </a:p>
          <a:p>
            <a:r>
              <a:rPr lang="en-US" dirty="0"/>
              <a:t>What goes in a data management plan</a:t>
            </a:r>
          </a:p>
          <a:p>
            <a:r>
              <a:rPr lang="en-US" dirty="0" err="1"/>
              <a:t>DMPTool</a:t>
            </a:r>
            <a:endParaRPr lang="en-US" dirty="0"/>
          </a:p>
        </p:txBody>
      </p:sp>
    </p:spTree>
    <p:extLst>
      <p:ext uri="{BB962C8B-B14F-4D97-AF65-F5344CB8AC3E}">
        <p14:creationId xmlns:p14="http://schemas.microsoft.com/office/powerpoint/2010/main" val="1348383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Research Data Management</a:t>
            </a:r>
          </a:p>
        </p:txBody>
      </p:sp>
      <p:sp>
        <p:nvSpPr>
          <p:cNvPr id="3" name="Content Placeholder 2"/>
          <p:cNvSpPr>
            <a:spLocks noGrp="1"/>
          </p:cNvSpPr>
          <p:nvPr>
            <p:ph idx="1"/>
          </p:nvPr>
        </p:nvSpPr>
        <p:spPr/>
        <p:txBody>
          <a:bodyPr/>
          <a:lstStyle/>
          <a:p>
            <a:pPr marL="0" indent="0">
              <a:buNone/>
            </a:pPr>
            <a:r>
              <a:rPr lang="en-US" dirty="0"/>
              <a:t>So, what do we mean by data management?</a:t>
            </a:r>
            <a:br>
              <a:rPr lang="en-US" dirty="0"/>
            </a:br>
            <a:endParaRPr lang="en-US" dirty="0"/>
          </a:p>
          <a:p>
            <a:r>
              <a:rPr lang="en-US" dirty="0"/>
              <a:t>Preserve data integrity and authenticity</a:t>
            </a:r>
          </a:p>
          <a:p>
            <a:r>
              <a:rPr lang="en-US" dirty="0"/>
              <a:t>Organize the data</a:t>
            </a:r>
          </a:p>
          <a:p>
            <a:r>
              <a:rPr lang="en-US" dirty="0"/>
              <a:t>Describing the data with metadata and recording it history (provenance)</a:t>
            </a:r>
          </a:p>
          <a:p>
            <a:r>
              <a:rPr lang="en-US" dirty="0"/>
              <a:t>Facilitating appropriate access or restricting access as appropriate</a:t>
            </a:r>
          </a:p>
          <a:p>
            <a:r>
              <a:rPr lang="en-US" dirty="0"/>
              <a:t>Transferring custody to a data repository when it’s time</a:t>
            </a:r>
          </a:p>
          <a:p>
            <a:r>
              <a:rPr lang="en-US" dirty="0"/>
              <a:t>And more…</a:t>
            </a:r>
          </a:p>
        </p:txBody>
      </p:sp>
    </p:spTree>
    <p:extLst>
      <p:ext uri="{BB962C8B-B14F-4D97-AF65-F5344CB8AC3E}">
        <p14:creationId xmlns:p14="http://schemas.microsoft.com/office/powerpoint/2010/main" val="3514018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Management Plans</a:t>
            </a:r>
          </a:p>
        </p:txBody>
      </p:sp>
      <p:sp>
        <p:nvSpPr>
          <p:cNvPr id="3" name="Content Placeholder 2"/>
          <p:cNvSpPr>
            <a:spLocks noGrp="1"/>
          </p:cNvSpPr>
          <p:nvPr>
            <p:ph idx="1"/>
          </p:nvPr>
        </p:nvSpPr>
        <p:spPr/>
        <p:txBody>
          <a:bodyPr/>
          <a:lstStyle/>
          <a:p>
            <a:pPr marL="0" indent="0">
              <a:buNone/>
            </a:pPr>
            <a:r>
              <a:rPr lang="en-US" b="1" dirty="0"/>
              <a:t>Requirements vary by funder, but might include:</a:t>
            </a:r>
          </a:p>
          <a:p>
            <a:r>
              <a:rPr lang="en-US" dirty="0"/>
              <a:t>Description of data to be collected or generated</a:t>
            </a:r>
          </a:p>
          <a:p>
            <a:r>
              <a:rPr lang="en-US" dirty="0"/>
              <a:t>Storage and backup description</a:t>
            </a:r>
          </a:p>
          <a:p>
            <a:r>
              <a:rPr lang="en-US" dirty="0"/>
              <a:t>Metadata standard</a:t>
            </a:r>
          </a:p>
          <a:p>
            <a:r>
              <a:rPr lang="en-US" dirty="0"/>
              <a:t>Access and sharing description</a:t>
            </a:r>
          </a:p>
          <a:p>
            <a:r>
              <a:rPr lang="en-US" dirty="0"/>
              <a:t>Archiving selection and retention period</a:t>
            </a:r>
          </a:p>
          <a:p>
            <a:r>
              <a:rPr lang="en-US" dirty="0"/>
              <a:t>Ethics and privacy</a:t>
            </a:r>
          </a:p>
          <a:p>
            <a:r>
              <a:rPr lang="en-US" dirty="0"/>
              <a:t>Quality assurance</a:t>
            </a:r>
          </a:p>
          <a:p>
            <a:endParaRPr lang="en-US" dirty="0"/>
          </a:p>
          <a:p>
            <a:endParaRPr lang="en-US" dirty="0"/>
          </a:p>
          <a:p>
            <a:endParaRPr lang="en-US" dirty="0"/>
          </a:p>
        </p:txBody>
      </p:sp>
    </p:spTree>
    <p:extLst>
      <p:ext uri="{BB962C8B-B14F-4D97-AF65-F5344CB8AC3E}">
        <p14:creationId xmlns:p14="http://schemas.microsoft.com/office/powerpoint/2010/main" val="1898003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Check Yourself!</a:t>
            </a:r>
          </a:p>
        </p:txBody>
      </p:sp>
      <p:pic>
        <p:nvPicPr>
          <p:cNvPr id="1028" name="Picture 4" descr="Image result for che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4909" y="2627825"/>
            <a:ext cx="3502025" cy="354913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marL="0" indent="0">
              <a:buNone/>
            </a:pPr>
            <a:r>
              <a:rPr lang="en-US" dirty="0"/>
              <a:t>Read through the checklist:</a:t>
            </a:r>
            <a:br>
              <a:rPr lang="en-US" dirty="0"/>
            </a:br>
            <a:endParaRPr lang="en-US" dirty="0"/>
          </a:p>
          <a:p>
            <a:r>
              <a:rPr lang="en-US" dirty="0"/>
              <a:t>How many of these questions can you answer?</a:t>
            </a:r>
          </a:p>
          <a:p>
            <a:r>
              <a:rPr lang="en-US" dirty="0"/>
              <a:t>Would you know where to find the answers?</a:t>
            </a:r>
          </a:p>
          <a:p>
            <a:pPr marL="0" indent="0">
              <a:buNone/>
            </a:pPr>
            <a:endParaRPr lang="en-US" dirty="0"/>
          </a:p>
        </p:txBody>
      </p:sp>
      <p:sp>
        <p:nvSpPr>
          <p:cNvPr id="4" name="AutoShape 2" descr="Image result for che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12779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7262</TotalTime>
  <Words>723</Words>
  <Application>Microsoft Office PowerPoint</Application>
  <PresentationFormat>Widescreen</PresentationFormat>
  <Paragraphs>94</Paragraphs>
  <Slides>14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Data Management Plans &amp; The DMPTool</vt:lpstr>
      <vt:lpstr>PowerPoint Presentation</vt:lpstr>
      <vt:lpstr>Why plan for data management?</vt:lpstr>
      <vt:lpstr>PowerPoint Presentation</vt:lpstr>
      <vt:lpstr>When should you plan for data management?</vt:lpstr>
      <vt:lpstr>Today</vt:lpstr>
      <vt:lpstr>Research Data Management</vt:lpstr>
      <vt:lpstr>Data Management Plans</vt:lpstr>
      <vt:lpstr>Check Yourself!</vt:lpstr>
      <vt:lpstr>Resources to help you get started</vt:lpstr>
      <vt:lpstr>guides.library.sc.edu/RDM</vt:lpstr>
      <vt:lpstr>https://login.pallas2.tcl.sc.edu/login?url=http://guides.library.sc.edu/uscdmp</vt:lpstr>
      <vt:lpstr>PowerPoint Presentation</vt:lpstr>
      <vt:lpstr>PowerPoint Presentation</vt:lpstr>
    </vt:vector>
  </TitlesOfParts>
  <Company>University of South Carolina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Management</dc:title>
  <dc:creator>WINCHESTER, STACY</dc:creator>
  <cp:lastModifiedBy>WINCHESTER, STACY</cp:lastModifiedBy>
  <cp:revision>68</cp:revision>
  <cp:lastPrinted>2018-04-10T16:54:36Z</cp:lastPrinted>
  <dcterms:created xsi:type="dcterms:W3CDTF">2016-11-21T19:54:35Z</dcterms:created>
  <dcterms:modified xsi:type="dcterms:W3CDTF">2019-06-07T17:22:29Z</dcterms:modified>
</cp:coreProperties>
</file>