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83" r:id="rId3"/>
    <p:sldId id="258" r:id="rId4"/>
    <p:sldId id="309" r:id="rId5"/>
    <p:sldId id="260" r:id="rId6"/>
    <p:sldId id="306" r:id="rId7"/>
    <p:sldId id="262" r:id="rId8"/>
    <p:sldId id="308" r:id="rId9"/>
    <p:sldId id="267" r:id="rId10"/>
    <p:sldId id="268" r:id="rId11"/>
    <p:sldId id="288" r:id="rId12"/>
    <p:sldId id="301" r:id="rId13"/>
    <p:sldId id="302" r:id="rId14"/>
    <p:sldId id="303" r:id="rId15"/>
    <p:sldId id="304" r:id="rId16"/>
    <p:sldId id="290" r:id="rId17"/>
    <p:sldId id="289" r:id="rId18"/>
    <p:sldId id="299" r:id="rId19"/>
    <p:sldId id="300" r:id="rId20"/>
    <p:sldId id="310" r:id="rId21"/>
    <p:sldId id="311" r:id="rId22"/>
    <p:sldId id="294" r:id="rId23"/>
    <p:sldId id="285" r:id="rId24"/>
    <p:sldId id="286" r:id="rId25"/>
    <p:sldId id="292" r:id="rId26"/>
    <p:sldId id="293" r:id="rId27"/>
    <p:sldId id="295" r:id="rId28"/>
    <p:sldId id="297" r:id="rId29"/>
    <p:sldId id="298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0A8"/>
    <a:srgbClr val="003E6C"/>
    <a:srgbClr val="0018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2" autoAdjust="0"/>
    <p:restoredTop sz="71985" autoAdjust="0"/>
  </p:normalViewPr>
  <p:slideViewPr>
    <p:cSldViewPr snapToGrid="0" snapToObjects="1">
      <p:cViewPr varScale="1">
        <p:scale>
          <a:sx n="66" d="100"/>
          <a:sy n="66" d="100"/>
        </p:scale>
        <p:origin x="-256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778077208434055"/>
          <c:y val="0.0775148376723181"/>
          <c:w val="0.647566873289776"/>
          <c:h val="0.808934288619328"/>
        </c:manualLayout>
      </c:layout>
      <c:pie3DChart>
        <c:varyColors val="1"/>
        <c:ser>
          <c:idx val="0"/>
          <c:order val="0"/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/>
                      <a:t> </a:t>
                    </a:r>
                    <a:r>
                      <a:rPr lang="en-US" sz="2800"/>
                      <a:t>JPG, 9784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1"/>
              <c:showPercent val="0"/>
              <c:showBubbleSize val="0"/>
            </c:dLbl>
            <c:dLbl>
              <c:idx val="5"/>
              <c:spPr/>
              <c:txPr>
                <a:bodyPr/>
                <a:lstStyle/>
                <a:p>
                  <a:pPr>
                    <a:defRPr sz="2800">
                      <a:solidFill>
                        <a:srgbClr val="C00000"/>
                      </a:solidFill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Sheet1!$A$1:$F$1</c:f>
              <c:strCache>
                <c:ptCount val="6"/>
                <c:pt idx="0">
                  <c:v>Compound Objects </c:v>
                </c:pt>
                <c:pt idx="1">
                  <c:v>JP2</c:v>
                </c:pt>
                <c:pt idx="2">
                  <c:v>JPG</c:v>
                </c:pt>
                <c:pt idx="3">
                  <c:v>MP3</c:v>
                </c:pt>
                <c:pt idx="4">
                  <c:v>PDF</c:v>
                </c:pt>
                <c:pt idx="5">
                  <c:v>URL</c:v>
                </c:pt>
              </c:strCache>
            </c:strRef>
          </c:cat>
          <c:val>
            <c:numRef>
              <c:f>Sheet1!$A$2:$F$2</c:f>
              <c:numCache>
                <c:formatCode>General</c:formatCode>
                <c:ptCount val="6"/>
                <c:pt idx="0">
                  <c:v>170.0</c:v>
                </c:pt>
                <c:pt idx="1">
                  <c:v>2226.0</c:v>
                </c:pt>
                <c:pt idx="2">
                  <c:v>9784.0</c:v>
                </c:pt>
                <c:pt idx="3">
                  <c:v>122.0</c:v>
                </c:pt>
                <c:pt idx="4">
                  <c:v>715.0</c:v>
                </c:pt>
                <c:pt idx="5">
                  <c:v>1713.0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14520511324974"/>
          <c:y val="0.0810302574537733"/>
          <c:w val="0.269780062214446"/>
          <c:h val="0.837653056710609"/>
        </c:manualLayout>
      </c:layout>
      <c:overlay val="0"/>
      <c:txPr>
        <a:bodyPr/>
        <a:lstStyle/>
        <a:p>
          <a:pPr>
            <a:defRPr sz="1800" b="1"/>
          </a:pPr>
          <a:endParaRPr lang="zh-CN"/>
        </a:p>
      </c:txPr>
    </c:legend>
    <c:plotVisOnly val="1"/>
    <c:dispBlanksAs val="zero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2B37E-C31F-4832-B545-6AA39CBE6D44}" type="datetimeFigureOut">
              <a:rPr lang="en-US" smtClean="0"/>
              <a:pPr/>
              <a:t>5/20/14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D8B6F7-294B-4FD0-8B40-AC1730A503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37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title       publication-date              submission-date              author  keyword             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fulltext-url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     degree department               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rationale “(business case”) for XML includes document </a:t>
            </a:r>
            <a:r>
              <a:rPr lang="en-US" i="1" dirty="0" smtClean="0"/>
              <a:t>reuse</a:t>
            </a:r>
            <a:r>
              <a:rPr lang="en-US" dirty="0" smtClean="0"/>
              <a:t> and </a:t>
            </a:r>
            <a:r>
              <a:rPr lang="en-US" i="1" dirty="0" smtClean="0"/>
              <a:t>repurposing</a:t>
            </a:r>
          </a:p>
          <a:p>
            <a:r>
              <a:rPr lang="en-US" dirty="0" smtClean="0"/>
              <a:t>Must address two distinct problems</a:t>
            </a:r>
          </a:p>
          <a:p>
            <a:pPr lvl="1"/>
            <a:r>
              <a:rPr lang="en-US" dirty="0" smtClean="0"/>
              <a:t>Formatting (specifying display semantics)</a:t>
            </a:r>
          </a:p>
          <a:p>
            <a:pPr lvl="1"/>
            <a:r>
              <a:rPr lang="en-US" i="1" dirty="0" smtClean="0"/>
              <a:t>Transformation</a:t>
            </a:r>
            <a:r>
              <a:rPr lang="en-US" dirty="0" smtClean="0"/>
              <a:t> (manipulating source document)</a:t>
            </a:r>
          </a:p>
          <a:p>
            <a:pPr lvl="2"/>
            <a:r>
              <a:rPr lang="en-US" dirty="0" smtClean="0"/>
              <a:t>Sorting, selecting, filtering, ...</a:t>
            </a:r>
          </a:p>
          <a:p>
            <a:r>
              <a:rPr lang="en-US" dirty="0" smtClean="0"/>
              <a:t>These two can be separated ...</a:t>
            </a:r>
          </a:p>
          <a:p>
            <a:r>
              <a:rPr lang="en-US" dirty="0" smtClean="0"/>
              <a:t>... which is a useful thing to do ...</a:t>
            </a:r>
          </a:p>
          <a:p>
            <a:endParaRPr lang="en-US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Usage</a:t>
            </a:r>
            <a:r>
              <a:rPr lang="en-US" baseline="0" dirty="0" smtClean="0"/>
              <a:t> statics from Google analytics from Apr 15</a:t>
            </a:r>
            <a:r>
              <a:rPr lang="en-US" baseline="30000" dirty="0" smtClean="0"/>
              <a:t>th</a:t>
            </a:r>
            <a:r>
              <a:rPr lang="en-US" baseline="0" dirty="0" smtClean="0"/>
              <a:t> 2013 to May 15</a:t>
            </a:r>
            <a:r>
              <a:rPr lang="en-US" baseline="30000" dirty="0" smtClean="0"/>
              <a:t>th ,</a:t>
            </a:r>
            <a:r>
              <a:rPr lang="en-US" baseline="0" dirty="0" smtClean="0"/>
              <a:t> 2014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8B6F7-294B-4FD0-8B40-AC1730A5033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1588" y="2924850"/>
            <a:ext cx="8072584" cy="1036524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400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1589" y="3961374"/>
            <a:ext cx="8072583" cy="100540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2500">
                <a:solidFill>
                  <a:schemeClr val="bg1">
                    <a:lumMod val="85000"/>
                  </a:schemeClr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subtitle</a:t>
            </a:r>
            <a:endParaRPr lang="en-US" dirty="0"/>
          </a:p>
        </p:txBody>
      </p:sp>
      <p:pic>
        <p:nvPicPr>
          <p:cNvPr id="4" name="Picture 3" descr="UAB_WORDMARK_white_taglin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94" y="350110"/>
            <a:ext cx="3866633" cy="88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974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5448"/>
            <a:ext cx="8229600" cy="113359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000" b="1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834"/>
            <a:ext cx="8229600" cy="455886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800"/>
              </a:spcBef>
              <a:spcAft>
                <a:spcPts val="0"/>
              </a:spcAft>
              <a:buFont typeface="Arial"/>
              <a:buChar char="•"/>
              <a:defRPr sz="2800" b="0" i="0">
                <a:latin typeface="Calibri"/>
                <a:cs typeface="Calibri"/>
              </a:defRPr>
            </a:lvl1pPr>
            <a:lvl2pPr marL="684213" indent="-339725">
              <a:spcBef>
                <a:spcPts val="800"/>
              </a:spcBef>
              <a:spcAft>
                <a:spcPts val="0"/>
              </a:spcAft>
              <a:buFont typeface="Arial"/>
              <a:buChar char="•"/>
              <a:tabLst>
                <a:tab pos="627063" algn="l"/>
              </a:tabLst>
              <a:defRPr sz="2400" b="0" i="0">
                <a:latin typeface="Calibri"/>
                <a:cs typeface="Calibri"/>
              </a:defRPr>
            </a:lvl2pPr>
            <a:lvl3pPr marL="971550" indent="-231775">
              <a:spcBef>
                <a:spcPts val="800"/>
              </a:spcBef>
              <a:spcAft>
                <a:spcPts val="0"/>
              </a:spcAft>
              <a:buFont typeface="Arial"/>
              <a:buChar char="•"/>
              <a:defRPr sz="2000" b="0" i="0">
                <a:latin typeface="Calibri"/>
                <a:cs typeface="Calibri"/>
              </a:defRPr>
            </a:lvl3pPr>
            <a:lvl4pPr marL="1316038" indent="-287338">
              <a:spcBef>
                <a:spcPts val="800"/>
              </a:spcBef>
              <a:spcAft>
                <a:spcPts val="0"/>
              </a:spcAft>
              <a:buFont typeface="Arial"/>
              <a:buChar char="•"/>
              <a:defRPr sz="1600" b="0" i="0">
                <a:latin typeface="Calibri"/>
                <a:cs typeface="Calibri"/>
              </a:defRPr>
            </a:lvl4pPr>
            <a:lvl5pPr marL="1598613" indent="-282575">
              <a:defRPr b="0" i="0">
                <a:latin typeface="Avenir Roman"/>
                <a:cs typeface="Avenir Roman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pic>
        <p:nvPicPr>
          <p:cNvPr id="4" name="Picture 3" descr="UAB_WORDMAR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729" y="6132348"/>
            <a:ext cx="2265594" cy="43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496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5448"/>
            <a:ext cx="8229600" cy="113359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000" b="1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3" name="Picture 2" descr="UAB_WORDMAR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729" y="6132348"/>
            <a:ext cx="2265594" cy="43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89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309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venir Heavy"/>
          <a:ea typeface="+mj-ea"/>
          <a:cs typeface="Avenir Heavy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www.mhsl.uab.edu/dt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5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588" y="1828800"/>
            <a:ext cx="8072584" cy="2132574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Using XSLT and PHP to Streamline Populating </a:t>
            </a:r>
            <a:r>
              <a:rPr lang="en-US" b="1" dirty="0" err="1" smtClean="0"/>
              <a:t>Proquest</a:t>
            </a:r>
            <a:r>
              <a:rPr lang="en-US" b="1" dirty="0" smtClean="0"/>
              <a:t> ETD metadata into </a:t>
            </a:r>
            <a:r>
              <a:rPr lang="en-US" b="1" dirty="0" err="1" smtClean="0"/>
              <a:t>CONTENTdm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589" y="3961374"/>
            <a:ext cx="8072583" cy="2099184"/>
          </a:xfrm>
        </p:spPr>
        <p:txBody>
          <a:bodyPr/>
          <a:lstStyle/>
          <a:p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Yan Wang </a:t>
            </a:r>
          </a:p>
          <a:p>
            <a:r>
              <a:rPr lang="en-US" b="1" dirty="0" smtClean="0">
                <a:solidFill>
                  <a:schemeClr val="bg2">
                    <a:lumMod val="75000"/>
                  </a:schemeClr>
                </a:solidFill>
              </a:rPr>
              <a:t>University of Alabama at Birmingham Libraries</a:t>
            </a:r>
          </a:p>
          <a:p>
            <a:r>
              <a:rPr lang="en-US" b="1" dirty="0" smtClean="0">
                <a:solidFill>
                  <a:schemeClr val="bg2">
                    <a:lumMod val="75000"/>
                  </a:schemeClr>
                </a:solidFill>
              </a:rPr>
              <a:t>May 21</a:t>
            </a:r>
            <a:r>
              <a:rPr lang="en-US" b="1" baseline="30000" dirty="0" smtClean="0">
                <a:solidFill>
                  <a:schemeClr val="bg2">
                    <a:lumMod val="75000"/>
                  </a:schemeClr>
                </a:solidFill>
              </a:rPr>
              <a:t>st</a:t>
            </a:r>
            <a:r>
              <a:rPr lang="en-US" b="1" dirty="0" smtClean="0">
                <a:solidFill>
                  <a:schemeClr val="bg2">
                    <a:lumMod val="75000"/>
                  </a:schemeClr>
                </a:solidFill>
              </a:rPr>
              <a:t>, 2014</a:t>
            </a:r>
          </a:p>
          <a:p>
            <a:endParaRPr 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875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 l="38034" t="25056" r="2030" b="677"/>
          <a:stretch>
            <a:fillRect/>
          </a:stretch>
        </p:blipFill>
        <p:spPr bwMode="auto">
          <a:xfrm>
            <a:off x="274320" y="577368"/>
            <a:ext cx="8067040" cy="548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3360"/>
            <a:ext cx="8229600" cy="1375678"/>
          </a:xfrm>
        </p:spPr>
        <p:txBody>
          <a:bodyPr/>
          <a:lstStyle/>
          <a:p>
            <a:r>
              <a:rPr lang="en-US" dirty="0" smtClean="0"/>
              <a:t>Metadata Process Flow Chart 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/>
          <a:srcRect l="56445" t="35583" r="19742" b="12075"/>
          <a:stretch>
            <a:fillRect/>
          </a:stretch>
        </p:blipFill>
        <p:spPr bwMode="auto">
          <a:xfrm>
            <a:off x="924560" y="802640"/>
            <a:ext cx="7274560" cy="5323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Documents and </a:t>
            </a:r>
            <a:r>
              <a:rPr lang="en-US" dirty="0" err="1" smtClean="0"/>
              <a:t>stylesheets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50" name="Picture 2" descr="basic styling diagra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5089" y="1381931"/>
            <a:ext cx="6356959" cy="4767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Layered architectures scale well</a:t>
            </a:r>
            <a:endParaRPr lang="en-US" dirty="0"/>
          </a:p>
        </p:txBody>
      </p:sp>
      <p:pic>
        <p:nvPicPr>
          <p:cNvPr id="51202" name="Picture 2" descr="basic layers diagra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8" y="1314450"/>
            <a:ext cx="6686552" cy="4313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XML as representation of a hierarchy of elements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2226" name="Picture 2" descr="http://courseweb.lis.illinois.edu/lis/2008sp/lis590dpl/Sessions/Week03/shapetree-pars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7852" y="1589038"/>
            <a:ext cx="8371805" cy="33487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XSL Transform (</a:t>
            </a:r>
            <a:r>
              <a:rPr lang="en-US" dirty="0" err="1" smtClean="0"/>
              <a:t>stylesheet</a:t>
            </a:r>
            <a:r>
              <a:rPr lang="en-US" dirty="0" smtClean="0"/>
              <a:t>) as tree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4274" name="Picture 2" descr="http://courseweb.lis.illinois.edu/lis/2008sp/lis590dpl/Sessions/Week03/lettershapes-xsl-pars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" y="1085253"/>
            <a:ext cx="7321463" cy="58571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62890" y="274312"/>
          <a:ext cx="8423911" cy="6325021"/>
        </p:xfrm>
        <a:graphic>
          <a:graphicData uri="http://schemas.openxmlformats.org/drawingml/2006/table">
            <a:tbl>
              <a:tblPr/>
              <a:tblGrid>
                <a:gridCol w="2470169"/>
                <a:gridCol w="3166884"/>
                <a:gridCol w="2786858"/>
              </a:tblGrid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latin typeface="Calibri"/>
                          <a:ea typeface="SimSun"/>
                          <a:cs typeface="Times New Roman"/>
                        </a:rPr>
                        <a:t>CONTENTdm</a:t>
                      </a:r>
                      <a:endParaRPr lang="en-US" sz="1800" b="1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Calibri"/>
                          <a:ea typeface="SimSun"/>
                          <a:cs typeface="Times New Roman"/>
                        </a:rPr>
                        <a:t>ProQuest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SimSun"/>
                          <a:cs typeface="Times New Roman"/>
                        </a:rPr>
                        <a:t>OPAC (bib)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mtClean="0">
                          <a:latin typeface="Calibri"/>
                          <a:ea typeface="SimSun"/>
                          <a:cs typeface="Times New Roman"/>
                        </a:rPr>
                        <a:t>Author </a:t>
                      </a:r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SimSun"/>
                          <a:cs typeface="Times New Roman"/>
                        </a:rPr>
                        <a:t>Author </a:t>
                      </a:r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Main Author: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Title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SimSun"/>
                          <a:cs typeface="Times New Roman"/>
                        </a:rPr>
                        <a:t>Title </a:t>
                      </a:r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Other Author(s):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Description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SimSun"/>
                          <a:cs typeface="Times New Roman"/>
                        </a:rPr>
                        <a:t>Abstract </a:t>
                      </a:r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Title: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Degree Awarded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ea typeface="SimSun"/>
                          <a:cs typeface="Times New Roman"/>
                        </a:rPr>
                        <a:t>Classification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Publisher: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Language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ea typeface="SimSun"/>
                          <a:cs typeface="Times New Roman"/>
                        </a:rPr>
                        <a:t>Identifier / keyword 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Subjects: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Type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Number of pages 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Subject/s (Local):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File Type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Publication year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Physical Description of Item: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Use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Degree date 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Bibliography: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Physical Description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School code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Summary: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Advisor/Chair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+mn-lt"/>
                          <a:ea typeface="SimSun"/>
                          <a:cs typeface="Times New Roman"/>
                        </a:rPr>
                        <a:t>Advisor  </a:t>
                      </a:r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Full Text: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Committee Members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Place of publication 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Held at: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Department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Country of publication 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School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ISBN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Date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ea typeface="SimSun"/>
                          <a:cs typeface="Times New Roman"/>
                        </a:rPr>
                        <a:t>Source 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Subject LC (Subject Mesh)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University/institution 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Keywords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University location 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Availability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Dissertation/thesis number 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Publisher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Calibri"/>
                          <a:ea typeface="SimSun"/>
                          <a:cs typeface="Times New Roman"/>
                        </a:rPr>
                        <a:t>ProQuest</a:t>
                      </a: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 document ID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Collection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Document URL 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3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Distributor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Copyright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Copyright </a:t>
                      </a:r>
                      <a:r>
                        <a:rPr lang="en-US" sz="1400" dirty="0" err="1">
                          <a:latin typeface="Calibri"/>
                          <a:ea typeface="SimSun"/>
                          <a:cs typeface="Times New Roman"/>
                        </a:rPr>
                        <a:t>ProQuest</a:t>
                      </a: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, UMI Dissertations Publishing 2013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5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Signed Approval Form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Database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Calibri"/>
                          <a:ea typeface="SimSun"/>
                          <a:cs typeface="Times New Roman"/>
                        </a:rPr>
                        <a:t>ProQuest</a:t>
                      </a: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 Dissertations &amp; Theses Full Text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890" y="148590"/>
            <a:ext cx="8423910" cy="1040130"/>
          </a:xfrm>
        </p:spPr>
        <p:txBody>
          <a:bodyPr/>
          <a:lstStyle/>
          <a:p>
            <a:r>
              <a:rPr lang="en-US" sz="3200" dirty="0" err="1" smtClean="0"/>
              <a:t>Crosswalking</a:t>
            </a:r>
            <a:r>
              <a:rPr lang="en-US" sz="3200" dirty="0" smtClean="0"/>
              <a:t> Metadata For UAB ETD collection</a:t>
            </a:r>
            <a:endParaRPr lang="en-US" sz="32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800100"/>
          <a:ext cx="9144001" cy="5466138"/>
        </p:xfrm>
        <a:graphic>
          <a:graphicData uri="http://schemas.openxmlformats.org/drawingml/2006/table">
            <a:tbl>
              <a:tblPr/>
              <a:tblGrid>
                <a:gridCol w="2960370"/>
                <a:gridCol w="2079092"/>
                <a:gridCol w="2268898"/>
                <a:gridCol w="1835641"/>
              </a:tblGrid>
              <a:tr h="224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ProQuest</a:t>
                      </a:r>
                      <a:r>
                        <a:rPr lang="en-US" sz="1100" b="1" dirty="0">
                          <a:latin typeface="Times New Roman"/>
                          <a:ea typeface="Times New Roman"/>
                          <a:cs typeface="Times New Roman"/>
                        </a:rPr>
                        <a:t> (source)</a:t>
                      </a:r>
                      <a:endParaRPr lang="en-US" sz="1100" b="1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CONTENTdm (output)</a:t>
                      </a:r>
                      <a:endParaRPr lang="en-US" sz="1100" b="1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Times New Roman"/>
                          <a:ea typeface="Times New Roman"/>
                          <a:cs typeface="Times New Roman"/>
                        </a:rPr>
                        <a:t>Format/Value</a:t>
                      </a:r>
                      <a:endParaRPr lang="en-US" sz="1100" b="1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Times New Roman"/>
                          <a:ea typeface="Times New Roman"/>
                          <a:cs typeface="Times New Roman"/>
                        </a:rPr>
                        <a:t>Notes</a:t>
                      </a:r>
                      <a:endParaRPr lang="en-US" sz="1100" b="1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155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xml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900" dirty="0">
                        <a:latin typeface="Calibri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900">
                        <a:latin typeface="Calibri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root </a:t>
                      </a:r>
                      <a:endParaRPr lang="en-US" sz="9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5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DISS_submission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900" dirty="0">
                        <a:latin typeface="Calibri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900">
                        <a:latin typeface="Calibri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item </a:t>
                      </a:r>
                      <a:endParaRPr lang="en-US" sz="9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Times New Roman"/>
                          <a:ea typeface="Times New Roman"/>
                          <a:cs typeface="Times New Roman"/>
                        </a:rPr>
                        <a:t>DISS_description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400" dirty="0" err="1">
                          <a:latin typeface="Times New Roman"/>
                          <a:ea typeface="Times New Roman"/>
                          <a:cs typeface="Times New Roman"/>
                        </a:rPr>
                        <a:t>DISS_title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Title </a:t>
                      </a:r>
                      <a:endParaRPr lang="en-US" sz="20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900" dirty="0">
                        <a:latin typeface="Calibri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Outputs first letter of each word in caps 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3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DISS_authorship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DISS_author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DISS_name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DISS_surname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DISS_authorship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DISS_author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DISS_name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DISS_fname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DISS_authorship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DISS_author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DISS_name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DISS_middle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Author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Last name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First name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Middle Initial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900" dirty="0">
                        <a:latin typeface="Calibri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DISS_content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DISS_abstract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/p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Description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900">
                        <a:latin typeface="Calibri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900">
                        <a:latin typeface="Calibri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82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Times New Roman"/>
                          <a:ea typeface="Times New Roman"/>
                          <a:cs typeface="Times New Roman"/>
                        </a:rPr>
                        <a:t>DISS_description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400" dirty="0" err="1">
                          <a:latin typeface="Times New Roman"/>
                          <a:ea typeface="Times New Roman"/>
                          <a:cs typeface="Times New Roman"/>
                        </a:rPr>
                        <a:t>DISS_dates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400" dirty="0" err="1">
                          <a:latin typeface="Times New Roman"/>
                          <a:ea typeface="Times New Roman"/>
                          <a:cs typeface="Times New Roman"/>
                        </a:rPr>
                        <a:t>DISS_comp_date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Date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ISO 8601 (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yyyy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-mm-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dd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Completion date from 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ProQuest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record. Only year is set to display in 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CONTENTdm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5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DISS_description/DISS_categorization/DISS_keyword </a:t>
                      </a:r>
                      <a:endParaRPr lang="en-US" sz="9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keywords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900" dirty="0">
                        <a:latin typeface="Calibri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Connected by “,”</a:t>
                      </a:r>
                      <a:endParaRPr lang="en-US" sz="9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82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DISS_content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DISS_binary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latin typeface="Times New Roman"/>
                          <a:ea typeface="Times New Roman"/>
                          <a:cs typeface="Times New Roman"/>
                        </a:rPr>
                        <a:t>fulltext-url</a:t>
                      </a:r>
                      <a:r>
                        <a:rPr lang="en-US" sz="105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1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05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/>
                        </a:rPr>
                        <a:t>http://www.mhsl.uab.edu/dt/</a:t>
                      </a:r>
                      <a:endParaRPr lang="en-US" sz="11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latin typeface="Times New Roman"/>
                          <a:ea typeface="Times New Roman"/>
                          <a:cs typeface="Times New Roman"/>
                        </a:rPr>
                        <a:t>2013(r)/</a:t>
                      </a:r>
                      <a:endParaRPr lang="en-US" sz="11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latin typeface="Times New Roman"/>
                          <a:ea typeface="Times New Roman"/>
                          <a:cs typeface="Times New Roman"/>
                        </a:rPr>
                        <a:t>McAtee_uab_0005M_11130.pdf)</a:t>
                      </a:r>
                      <a:endParaRPr lang="en-US" sz="1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900" dirty="0">
                        <a:latin typeface="Calibri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Filename concatenated with local location on server staging area </a:t>
                      </a:r>
                      <a:endParaRPr lang="en-US" sz="9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8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DISS_description/DISS_degree </a:t>
                      </a:r>
                      <a:endParaRPr lang="en-US" sz="9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Degree Awarded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fields/field/@name=”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degree_name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”/value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900" dirty="0">
                        <a:latin typeface="Calibri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8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DISS_description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DISS_institution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DISS_inst_contact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Department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fields/field/@name=”department”/value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900" dirty="0">
                        <a:latin typeface="Calibri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8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DISS_description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DISS_advisor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[1]/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DISS_name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DISS_fname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DISS_description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DISS_advisor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[1]/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DISS_name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DISS_surname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DISS_description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DISS_advisor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[1]/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DISS_name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800" dirty="0" err="1">
                          <a:latin typeface="Times New Roman"/>
                          <a:ea typeface="Times New Roman"/>
                          <a:cs typeface="Times New Roman"/>
                        </a:rPr>
                        <a:t>DISS_middle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Advisor/Chair</a:t>
                      </a:r>
                      <a:endParaRPr lang="en-US" sz="9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fields/field/@name=”advisor[1]”/value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First three advisors captured </a:t>
                      </a:r>
                      <a:endParaRPr lang="en-US" sz="9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3332" marR="13332" marT="13332" marB="13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/>
          <a:srcRect l="39544" t="17966" r="29101" b="25577"/>
          <a:stretch>
            <a:fillRect/>
          </a:stretch>
        </p:blipFill>
        <p:spPr bwMode="auto">
          <a:xfrm>
            <a:off x="310575" y="455448"/>
            <a:ext cx="8229600" cy="5764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4794422" y="1589038"/>
            <a:ext cx="4053016" cy="3386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801858" y="1589038"/>
            <a:ext cx="2644727" cy="485396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rcRect l="58718" t="28477" r="7692" b="20566"/>
          <a:stretch>
            <a:fillRect/>
          </a:stretch>
        </p:blipFill>
        <p:spPr bwMode="auto">
          <a:xfrm>
            <a:off x="457200" y="329938"/>
            <a:ext cx="8056604" cy="5848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457200" y="5401056"/>
            <a:ext cx="4443984" cy="77732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UAB Digital Collections Item Types in </a:t>
            </a:r>
            <a:r>
              <a:rPr lang="en-US" dirty="0" err="1" smtClean="0"/>
              <a:t>CONTENTdm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452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/>
          <a:srcRect r="62530" b="28136"/>
          <a:stretch>
            <a:fillRect/>
          </a:stretch>
        </p:blipFill>
        <p:spPr bwMode="auto">
          <a:xfrm>
            <a:off x="292608" y="292608"/>
            <a:ext cx="8570976" cy="564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2157984" y="2889504"/>
            <a:ext cx="3352800" cy="46329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3"/>
          <a:srcRect l="58718" t="28477" r="29439" b="20566"/>
          <a:stretch>
            <a:fillRect/>
          </a:stretch>
        </p:blipFill>
        <p:spPr bwMode="auto">
          <a:xfrm>
            <a:off x="457200" y="455448"/>
            <a:ext cx="2749296" cy="5116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AutoShape 2"/>
          <p:cNvSpPr>
            <a:spLocks noChangeArrowheads="1"/>
          </p:cNvSpPr>
          <p:nvPr/>
        </p:nvSpPr>
        <p:spPr bwMode="auto">
          <a:xfrm>
            <a:off x="3206496" y="2924175"/>
            <a:ext cx="1352550" cy="533400"/>
          </a:xfrm>
          <a:prstGeom prst="rightArrow">
            <a:avLst>
              <a:gd name="adj1" fmla="val 50000"/>
              <a:gd name="adj2" fmla="val 63393"/>
            </a:avLst>
          </a:prstGeom>
          <a:solidFill>
            <a:srgbClr val="C2D69B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4"/>
          <a:srcRect l="38622" t="33220" r="9455" b="26441"/>
          <a:stretch>
            <a:fillRect/>
          </a:stretch>
        </p:blipFill>
        <p:spPr bwMode="auto">
          <a:xfrm>
            <a:off x="4559046" y="1839182"/>
            <a:ext cx="4584954" cy="323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358374" y="2462510"/>
            <a:ext cx="2022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PHP</a:t>
            </a:r>
            <a:endParaRPr lang="en-US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455448"/>
            <a:ext cx="8366759" cy="1133590"/>
          </a:xfrm>
        </p:spPr>
        <p:txBody>
          <a:bodyPr/>
          <a:lstStyle/>
          <a:p>
            <a:r>
              <a:rPr lang="en-US" sz="2400" dirty="0" smtClean="0"/>
              <a:t>Sharing Metadata from UAB Digital Collections with </a:t>
            </a:r>
            <a:r>
              <a:rPr lang="en-US" sz="2400" dirty="0" err="1" smtClean="0"/>
              <a:t>WorldCat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rcRect l="1131" t="7362" r="62738" b="48159"/>
          <a:stretch>
            <a:fillRect/>
          </a:stretch>
        </p:blipFill>
        <p:spPr bwMode="auto">
          <a:xfrm>
            <a:off x="457200" y="1394460"/>
            <a:ext cx="8366759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240"/>
            <a:ext cx="8686800" cy="1446798"/>
          </a:xfrm>
        </p:spPr>
        <p:txBody>
          <a:bodyPr/>
          <a:lstStyle/>
          <a:p>
            <a:r>
              <a:rPr lang="en-US" sz="4000" dirty="0" smtClean="0"/>
              <a:t>Preservation Strategies and Systems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4560"/>
            <a:ext cx="8229600" cy="5273040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Methods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/>
              <a:t>Refreshing  (S)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/>
              <a:t>Migration (S)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/>
              <a:t>Technology Preservation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/>
              <a:t>Emulation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/>
              <a:t>Preservation Through Redundancy (L)</a:t>
            </a:r>
          </a:p>
          <a:p>
            <a:pPr>
              <a:buNone/>
            </a:pP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Systems &amp; Technologies  for long-term preservation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/>
              <a:t> LOCKSS </a:t>
            </a:r>
          </a:p>
          <a:p>
            <a:pPr>
              <a:buFont typeface="Wingdings" pitchFamily="2" charset="2"/>
              <a:buChar char="§"/>
            </a:pPr>
            <a:r>
              <a:rPr lang="en-US" b="1" dirty="0" err="1" smtClean="0"/>
              <a:t>HathiTrust</a:t>
            </a:r>
            <a:r>
              <a:rPr lang="en-US" b="1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/>
              <a:t>DPN </a:t>
            </a:r>
          </a:p>
          <a:p>
            <a:pPr>
              <a:buFont typeface="Wingdings" pitchFamily="2" charset="2"/>
              <a:buChar char="§"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Freeform 3"/>
          <p:cNvSpPr/>
          <p:nvPr/>
        </p:nvSpPr>
        <p:spPr>
          <a:xfrm>
            <a:off x="3129280" y="1740747"/>
            <a:ext cx="568960" cy="250613"/>
          </a:xfrm>
          <a:custGeom>
            <a:avLst/>
            <a:gdLst>
              <a:gd name="connsiteX0" fmla="*/ 0 w 497840"/>
              <a:gd name="connsiteY0" fmla="*/ 40640 h 250613"/>
              <a:gd name="connsiteX1" fmla="*/ 121920 w 497840"/>
              <a:gd name="connsiteY1" fmla="*/ 243840 h 250613"/>
              <a:gd name="connsiteX2" fmla="*/ 497840 w 497840"/>
              <a:gd name="connsiteY2" fmla="*/ 0 h 250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7840" h="250613">
                <a:moveTo>
                  <a:pt x="0" y="40640"/>
                </a:moveTo>
                <a:cubicBezTo>
                  <a:pt x="19473" y="145626"/>
                  <a:pt x="38947" y="250613"/>
                  <a:pt x="121920" y="243840"/>
                </a:cubicBezTo>
                <a:cubicBezTo>
                  <a:pt x="204893" y="237067"/>
                  <a:pt x="431800" y="49107"/>
                  <a:pt x="497840" y="0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2854960" y="2233507"/>
            <a:ext cx="558800" cy="286173"/>
          </a:xfrm>
          <a:custGeom>
            <a:avLst/>
            <a:gdLst>
              <a:gd name="connsiteX0" fmla="*/ 0 w 558800"/>
              <a:gd name="connsiteY0" fmla="*/ 71120 h 286173"/>
              <a:gd name="connsiteX1" fmla="*/ 142240 w 558800"/>
              <a:gd name="connsiteY1" fmla="*/ 274320 h 286173"/>
              <a:gd name="connsiteX2" fmla="*/ 558800 w 558800"/>
              <a:gd name="connsiteY2" fmla="*/ 0 h 28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8800" h="286173">
                <a:moveTo>
                  <a:pt x="0" y="71120"/>
                </a:moveTo>
                <a:cubicBezTo>
                  <a:pt x="24553" y="178646"/>
                  <a:pt x="49107" y="286173"/>
                  <a:pt x="142240" y="274320"/>
                </a:cubicBezTo>
                <a:cubicBezTo>
                  <a:pt x="235373" y="262467"/>
                  <a:pt x="397086" y="131233"/>
                  <a:pt x="558800" y="0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6563360" y="3715173"/>
            <a:ext cx="711200" cy="389467"/>
          </a:xfrm>
          <a:custGeom>
            <a:avLst/>
            <a:gdLst>
              <a:gd name="connsiteX0" fmla="*/ 0 w 660400"/>
              <a:gd name="connsiteY0" fmla="*/ 142240 h 389467"/>
              <a:gd name="connsiteX1" fmla="*/ 193040 w 660400"/>
              <a:gd name="connsiteY1" fmla="*/ 365760 h 389467"/>
              <a:gd name="connsiteX2" fmla="*/ 660400 w 660400"/>
              <a:gd name="connsiteY2" fmla="*/ 0 h 389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0400" h="389467">
                <a:moveTo>
                  <a:pt x="0" y="142240"/>
                </a:moveTo>
                <a:cubicBezTo>
                  <a:pt x="41486" y="265853"/>
                  <a:pt x="82973" y="389467"/>
                  <a:pt x="193040" y="365760"/>
                </a:cubicBezTo>
                <a:cubicBezTo>
                  <a:pt x="303107" y="342053"/>
                  <a:pt x="599440" y="60960"/>
                  <a:pt x="660400" y="0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reeform 6"/>
          <p:cNvSpPr/>
          <p:nvPr/>
        </p:nvSpPr>
        <p:spPr>
          <a:xfrm>
            <a:off x="2143760" y="4790438"/>
            <a:ext cx="711200" cy="389467"/>
          </a:xfrm>
          <a:custGeom>
            <a:avLst/>
            <a:gdLst>
              <a:gd name="connsiteX0" fmla="*/ 0 w 660400"/>
              <a:gd name="connsiteY0" fmla="*/ 142240 h 389467"/>
              <a:gd name="connsiteX1" fmla="*/ 193040 w 660400"/>
              <a:gd name="connsiteY1" fmla="*/ 365760 h 389467"/>
              <a:gd name="connsiteX2" fmla="*/ 660400 w 660400"/>
              <a:gd name="connsiteY2" fmla="*/ 0 h 389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0400" h="389467">
                <a:moveTo>
                  <a:pt x="0" y="142240"/>
                </a:moveTo>
                <a:cubicBezTo>
                  <a:pt x="41486" y="265853"/>
                  <a:pt x="82973" y="389467"/>
                  <a:pt x="193040" y="365760"/>
                </a:cubicBezTo>
                <a:cubicBezTo>
                  <a:pt x="303107" y="342053"/>
                  <a:pt x="599440" y="60960"/>
                  <a:pt x="660400" y="0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</a:t>
            </a:r>
            <a:r>
              <a:rPr lang="en-US" sz="4400" dirty="0" smtClean="0"/>
              <a:t> LOCKSS </a:t>
            </a:r>
            <a:r>
              <a:rPr lang="en-US" dirty="0" smtClean="0"/>
              <a:t>– </a:t>
            </a:r>
            <a:r>
              <a:rPr lang="en-US" sz="2400" dirty="0" smtClean="0"/>
              <a:t>(Lots Of Copies Keep Stuff Safe)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834"/>
            <a:ext cx="8229600" cy="4306486"/>
          </a:xfrm>
        </p:spPr>
        <p:txBody>
          <a:bodyPr/>
          <a:lstStyle/>
          <a:p>
            <a:r>
              <a:rPr lang="en-US" dirty="0" smtClean="0"/>
              <a:t>Decentralized and distributed preservation</a:t>
            </a:r>
          </a:p>
          <a:p>
            <a:r>
              <a:rPr lang="en-US" dirty="0" smtClean="0"/>
              <a:t>Give libraries local custody and control of their assets</a:t>
            </a:r>
          </a:p>
          <a:p>
            <a:r>
              <a:rPr lang="en-US" dirty="0" smtClean="0"/>
              <a:t>Preserve the publisher’s original authoritative version</a:t>
            </a:r>
          </a:p>
          <a:p>
            <a:r>
              <a:rPr lang="en-US" dirty="0" smtClean="0"/>
              <a:t>Perpetual access – guaranteed and seamless</a:t>
            </a:r>
          </a:p>
          <a:p>
            <a:r>
              <a:rPr lang="en-US" dirty="0" smtClean="0"/>
              <a:t>Affordable and Sustainable</a:t>
            </a:r>
          </a:p>
          <a:p>
            <a:endParaRPr lang="en-US" dirty="0"/>
          </a:p>
        </p:txBody>
      </p:sp>
      <p:pic>
        <p:nvPicPr>
          <p:cNvPr id="1026" name="Picture 2" descr="C:\Users\yanwang\Desktop\LOCKSS\LOCKSS-small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080" y="123274"/>
            <a:ext cx="1686560" cy="1686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19" y="455448"/>
            <a:ext cx="8869681" cy="927582"/>
          </a:xfrm>
        </p:spPr>
        <p:txBody>
          <a:bodyPr/>
          <a:lstStyle/>
          <a:p>
            <a:r>
              <a:rPr lang="en-US" sz="3600" dirty="0" smtClean="0"/>
              <a:t>ADPNet </a:t>
            </a:r>
            <a:r>
              <a:rPr lang="en-US" sz="2800" dirty="0" smtClean="0"/>
              <a:t>–The Alabama Digital Preservation Network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0140"/>
            <a:ext cx="4812030" cy="5062373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Participating Institutions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C00000"/>
                </a:solidFill>
              </a:rPr>
              <a:t>Alabama Department of Archives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C00000"/>
                </a:solidFill>
              </a:rPr>
              <a:t>and History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FFC000"/>
                </a:solidFill>
              </a:rPr>
              <a:t>Auburn University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0B0F0"/>
                </a:solidFill>
              </a:rPr>
              <a:t>Birmingham Public Library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070C0"/>
                </a:solidFill>
              </a:rPr>
              <a:t>Huntsville-Madison County Public Library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Troy University 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7030A0"/>
                </a:solidFill>
              </a:rPr>
              <a:t>University of Alabama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0B050"/>
                </a:solidFill>
              </a:rPr>
              <a:t>University of Alabama at Birmingham</a:t>
            </a:r>
          </a:p>
        </p:txBody>
      </p:sp>
      <p:pic>
        <p:nvPicPr>
          <p:cNvPr id="4" name="Content Placeholder 4"/>
          <p:cNvPicPr>
            <a:picLocks/>
          </p:cNvPicPr>
          <p:nvPr/>
        </p:nvPicPr>
        <p:blipFill>
          <a:blip r:embed="rId3"/>
          <a:srcRect l="63705" t="31595" r="15838" b="2761"/>
          <a:stretch>
            <a:fillRect/>
          </a:stretch>
        </p:blipFill>
        <p:spPr bwMode="auto">
          <a:xfrm>
            <a:off x="5269230" y="981864"/>
            <a:ext cx="3874770" cy="5200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8229600" cy="811530"/>
          </a:xfrm>
        </p:spPr>
        <p:txBody>
          <a:bodyPr/>
          <a:lstStyle/>
          <a:p>
            <a:r>
              <a:rPr lang="en-US" dirty="0" smtClean="0"/>
              <a:t>Usage of UAB LOCKSS Node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 t="7362" r="62420" b="3988"/>
          <a:stretch>
            <a:fillRect/>
          </a:stretch>
        </p:blipFill>
        <p:spPr bwMode="auto">
          <a:xfrm>
            <a:off x="457200" y="788670"/>
            <a:ext cx="7646669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Usage of UAB LOCKSS Node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 t="37117" r="62122" b="25767"/>
          <a:stretch>
            <a:fillRect/>
          </a:stretch>
        </p:blipFill>
        <p:spPr bwMode="auto">
          <a:xfrm>
            <a:off x="457200" y="1928085"/>
            <a:ext cx="8515350" cy="42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0" y="3028950"/>
            <a:ext cx="8961120" cy="1008794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/>
              <a:t>Summary 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9876" y="1383030"/>
            <a:ext cx="3069314" cy="4456193"/>
          </a:xfrm>
        </p:spPr>
        <p:txBody>
          <a:bodyPr/>
          <a:lstStyle/>
          <a:p>
            <a:r>
              <a:rPr lang="en-US" sz="3600" b="1" dirty="0" smtClean="0"/>
              <a:t>Tools Used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</a:t>
            </a:r>
            <a:r>
              <a:rPr lang="en-US" dirty="0" err="1" smtClean="0"/>
              <a:t>WinSCP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Notepad++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WindowsCMD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Oxygen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Putty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MarcEdit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Excel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   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</a:t>
            </a:r>
            <a:endParaRPr 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839999" y="1383031"/>
            <a:ext cx="3298630" cy="7468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kumimoji="1" lang="en-US" altLang="zh-CN" sz="3600" b="1" dirty="0" smtClean="0"/>
              <a:t>Programming</a:t>
            </a:r>
            <a:endParaRPr kumimoji="1" lang="en-US" altLang="zh-CN" sz="3200" b="1" dirty="0" smtClean="0"/>
          </a:p>
          <a:p>
            <a:pPr>
              <a:spcBef>
                <a:spcPts val="800"/>
              </a:spcBef>
            </a:pPr>
            <a:r>
              <a:rPr kumimoji="1" lang="en-US" altLang="zh-CN" dirty="0"/>
              <a:t>	</a:t>
            </a:r>
            <a:r>
              <a:rPr kumimoji="1" lang="en-US" altLang="zh-CN" sz="2800" dirty="0" err="1" smtClean="0"/>
              <a:t>Vbscript</a:t>
            </a:r>
            <a:endParaRPr kumimoji="1" lang="en-US" altLang="zh-CN" sz="2800" dirty="0" smtClean="0"/>
          </a:p>
          <a:p>
            <a:pPr>
              <a:spcBef>
                <a:spcPts val="800"/>
              </a:spcBef>
            </a:pPr>
            <a:r>
              <a:rPr kumimoji="1" lang="en-US" altLang="zh-CN" sz="2800" dirty="0"/>
              <a:t>	</a:t>
            </a:r>
            <a:r>
              <a:rPr kumimoji="1" lang="en-US" altLang="zh-CN" sz="2800" dirty="0" smtClean="0"/>
              <a:t>XSLT</a:t>
            </a:r>
          </a:p>
          <a:p>
            <a:pPr>
              <a:spcBef>
                <a:spcPts val="800"/>
              </a:spcBef>
            </a:pPr>
            <a:r>
              <a:rPr kumimoji="1" lang="en-US" altLang="zh-CN" sz="2800" dirty="0"/>
              <a:t>	</a:t>
            </a:r>
            <a:r>
              <a:rPr kumimoji="1" lang="en-US" altLang="zh-CN" sz="2800" dirty="0" smtClean="0"/>
              <a:t>PHP</a:t>
            </a:r>
          </a:p>
          <a:p>
            <a:pPr>
              <a:spcBef>
                <a:spcPts val="800"/>
              </a:spcBef>
            </a:pPr>
            <a:r>
              <a:rPr kumimoji="1" lang="en-US" altLang="zh-CN" sz="2800" dirty="0"/>
              <a:t>	</a:t>
            </a:r>
            <a:r>
              <a:rPr kumimoji="1" lang="en-US" altLang="zh-CN" sz="2800" dirty="0" err="1" smtClean="0"/>
              <a:t>Regexpression</a:t>
            </a:r>
            <a:endParaRPr kumimoji="1" lang="en-US" altLang="zh-CN" sz="2800" dirty="0" smtClean="0"/>
          </a:p>
          <a:p>
            <a:pPr>
              <a:spcBef>
                <a:spcPts val="800"/>
              </a:spcBef>
            </a:pPr>
            <a:r>
              <a:rPr kumimoji="1" lang="en-US" altLang="zh-CN" sz="2800" dirty="0" smtClean="0"/>
              <a:t>	HTML</a:t>
            </a:r>
          </a:p>
          <a:p>
            <a:endParaRPr kumimoji="1" lang="en-US" altLang="zh-CN" dirty="0"/>
          </a:p>
          <a:p>
            <a:pPr marL="285750" indent="-285750">
              <a:buFont typeface="Wingdings" charset="2"/>
              <a:buChar char="l"/>
            </a:pPr>
            <a:endParaRPr kumimoji="1" lang="en-US" altLang="zh-CN" dirty="0" smtClean="0"/>
          </a:p>
          <a:p>
            <a:pPr marL="285750" indent="-285750">
              <a:buFont typeface="Wingdings" charset="2"/>
              <a:buChar char="l"/>
            </a:pPr>
            <a:endParaRPr kumimoji="1" lang="en-US" altLang="zh-CN" dirty="0"/>
          </a:p>
          <a:p>
            <a:pPr marL="285750" indent="-285750">
              <a:buFont typeface="Wingdings" charset="2"/>
              <a:buChar char="l"/>
            </a:pPr>
            <a:endParaRPr kumimoji="1" lang="en-US" altLang="zh-CN" dirty="0" smtClean="0"/>
          </a:p>
          <a:p>
            <a:pPr marL="285750" indent="-285750">
              <a:buFont typeface="Wingdings" charset="2"/>
              <a:buChar char="l"/>
            </a:pPr>
            <a:endParaRPr kumimoji="1" lang="en-US" altLang="zh-CN" dirty="0"/>
          </a:p>
          <a:p>
            <a:pPr marL="285750" indent="-285750">
              <a:buFont typeface="Wingdings" charset="2"/>
              <a:buChar char="l"/>
            </a:pPr>
            <a:endParaRPr kumimoji="1" lang="en-US" altLang="zh-CN" dirty="0" smtClean="0"/>
          </a:p>
          <a:p>
            <a:pPr marL="285750" indent="-285750">
              <a:buFont typeface="Wingdings" charset="2"/>
              <a:buChar char="l"/>
            </a:pPr>
            <a:endParaRPr kumimoji="1" lang="en-US" altLang="zh-CN" dirty="0"/>
          </a:p>
          <a:p>
            <a:pPr marL="285750" indent="-285750">
              <a:buFont typeface="Wingdings" charset="2"/>
              <a:buChar char="l"/>
            </a:pPr>
            <a:endParaRPr kumimoji="1" lang="en-US" altLang="zh-CN" dirty="0" smtClean="0"/>
          </a:p>
          <a:p>
            <a:pPr marL="285750" indent="-285750">
              <a:buFont typeface="Wingdings" charset="2"/>
              <a:buChar char="l"/>
            </a:pPr>
            <a:endParaRPr kumimoji="1" lang="en-US" altLang="zh-CN" dirty="0"/>
          </a:p>
          <a:p>
            <a:pPr marL="285750" indent="-285750">
              <a:buFont typeface="Wingdings" charset="2"/>
              <a:buChar char="l"/>
            </a:pPr>
            <a:endParaRPr kumimoji="1" lang="en-US" altLang="zh-CN" dirty="0" smtClean="0"/>
          </a:p>
          <a:p>
            <a:pPr marL="285750" indent="-285750">
              <a:buFont typeface="Wingdings" charset="2"/>
              <a:buChar char="l"/>
            </a:pPr>
            <a:endParaRPr kumimoji="1" lang="en-US" altLang="zh-CN" dirty="0"/>
          </a:p>
          <a:p>
            <a:pPr marL="285750" indent="-285750">
              <a:buFont typeface="Wingdings" charset="2"/>
              <a:buChar char="l"/>
            </a:pPr>
            <a:endParaRPr kumimoji="1" lang="en-US" altLang="zh-CN" dirty="0" smtClean="0"/>
          </a:p>
          <a:p>
            <a:pPr marL="285750" indent="-285750">
              <a:buFont typeface="Wingdings" charset="2"/>
              <a:buChar char="l"/>
            </a:pPr>
            <a:endParaRPr kumimoji="1" lang="en-US" altLang="zh-CN" dirty="0"/>
          </a:p>
          <a:p>
            <a:pPr marL="285750" indent="-285750">
              <a:buFont typeface="Wingdings" charset="2"/>
              <a:buChar char="l"/>
            </a:pPr>
            <a:endParaRPr kumimoji="1" lang="en-US" altLang="zh-CN" dirty="0" smtClean="0"/>
          </a:p>
          <a:p>
            <a:endParaRPr kumimoji="1"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997511" y="1383032"/>
            <a:ext cx="354558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kumimoji="1" lang="en-US" altLang="zh-CN" sz="3600" b="1" dirty="0" smtClean="0"/>
              <a:t>Systems</a:t>
            </a:r>
          </a:p>
          <a:p>
            <a:pPr>
              <a:spcBef>
                <a:spcPts val="800"/>
              </a:spcBef>
            </a:pPr>
            <a:r>
              <a:rPr kumimoji="1" lang="en-US" altLang="zh-CN" sz="2800" dirty="0" smtClean="0"/>
              <a:t>	</a:t>
            </a:r>
            <a:r>
              <a:rPr kumimoji="1" lang="en-US" altLang="zh-CN" sz="2800" dirty="0" err="1" smtClean="0"/>
              <a:t>CONTENTdm</a:t>
            </a:r>
            <a:endParaRPr kumimoji="1" lang="en-US" altLang="zh-CN" sz="2800" dirty="0" smtClean="0"/>
          </a:p>
          <a:p>
            <a:pPr>
              <a:spcBef>
                <a:spcPts val="800"/>
              </a:spcBef>
            </a:pPr>
            <a:r>
              <a:rPr kumimoji="1" lang="en-US" altLang="zh-CN" sz="2800" dirty="0"/>
              <a:t>	</a:t>
            </a:r>
            <a:r>
              <a:rPr kumimoji="1" lang="en-US" altLang="zh-CN" sz="2800" dirty="0" smtClean="0"/>
              <a:t>Voyager</a:t>
            </a:r>
            <a:endParaRPr kumimoji="1" lang="en-US" altLang="zh-CN" sz="2800" dirty="0" smtClean="0"/>
          </a:p>
          <a:p>
            <a:pPr>
              <a:spcBef>
                <a:spcPts val="800"/>
              </a:spcBef>
            </a:pPr>
            <a:r>
              <a:rPr kumimoji="1" lang="en-US" altLang="zh-CN" sz="2800" dirty="0"/>
              <a:t> </a:t>
            </a:r>
            <a:r>
              <a:rPr kumimoji="1" lang="en-US" altLang="zh-CN" sz="2800" dirty="0" smtClean="0"/>
              <a:t>    </a:t>
            </a:r>
            <a:r>
              <a:rPr kumimoji="1" lang="en-US" altLang="zh-CN" sz="2800" dirty="0" err="1" smtClean="0"/>
              <a:t>WorldCatgateway</a:t>
            </a:r>
            <a:endParaRPr kumimoji="1" lang="en-US" altLang="zh-CN" sz="2800" dirty="0" smtClean="0"/>
          </a:p>
          <a:p>
            <a:pPr>
              <a:spcBef>
                <a:spcPts val="800"/>
              </a:spcBef>
            </a:pPr>
            <a:r>
              <a:rPr kumimoji="1" lang="en-US" altLang="zh-CN" sz="2800" dirty="0"/>
              <a:t>	</a:t>
            </a:r>
            <a:r>
              <a:rPr kumimoji="1" lang="en-US" altLang="zh-CN" sz="2800" dirty="0" smtClean="0"/>
              <a:t>Archon</a:t>
            </a:r>
          </a:p>
          <a:p>
            <a:pPr>
              <a:spcBef>
                <a:spcPts val="800"/>
              </a:spcBef>
            </a:pPr>
            <a:r>
              <a:rPr kumimoji="1" lang="en-US" altLang="zh-CN" sz="2800" dirty="0"/>
              <a:t>	</a:t>
            </a:r>
            <a:r>
              <a:rPr kumimoji="1" lang="en-US" altLang="zh-CN" sz="2800" dirty="0" smtClean="0"/>
              <a:t>LOCKSS</a:t>
            </a:r>
          </a:p>
          <a:p>
            <a:pPr>
              <a:spcBef>
                <a:spcPts val="800"/>
              </a:spcBef>
            </a:pPr>
            <a:r>
              <a:rPr kumimoji="1" lang="en-US" altLang="zh-CN" sz="2800" dirty="0" smtClean="0"/>
              <a:t>     </a:t>
            </a:r>
            <a:endParaRPr kumimoji="1" lang="en-US" altLang="zh-CN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51510"/>
            <a:ext cx="8229600" cy="5246370"/>
          </a:xfrm>
        </p:spPr>
        <p:txBody>
          <a:bodyPr/>
          <a:lstStyle/>
          <a:p>
            <a:pPr algn="ctr">
              <a:buNone/>
            </a:pPr>
            <a:r>
              <a:rPr lang="en-US" sz="4800" b="1" dirty="0" smtClean="0"/>
              <a:t>Thank You…</a:t>
            </a:r>
          </a:p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r>
              <a:rPr lang="en-US" sz="4800" dirty="0" smtClean="0"/>
              <a:t>Questions ?</a:t>
            </a:r>
          </a:p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endParaRPr lang="en-US" sz="4800" dirty="0"/>
          </a:p>
        </p:txBody>
      </p:sp>
      <p:sp>
        <p:nvSpPr>
          <p:cNvPr id="4" name="Smiley Face 3"/>
          <p:cNvSpPr/>
          <p:nvPr/>
        </p:nvSpPr>
        <p:spPr>
          <a:xfrm>
            <a:off x="1405890" y="1760220"/>
            <a:ext cx="1931670" cy="1828800"/>
          </a:xfrm>
          <a:prstGeom prst="smileyFac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337560" y="2148840"/>
            <a:ext cx="3074670" cy="58293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Phone:  205-934-6357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3337560" y="3017520"/>
            <a:ext cx="3074670" cy="5715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Email: yanwang3@uab.edu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/>
          <a:srcRect l="39423" t="28440"/>
          <a:stretch>
            <a:fillRect/>
          </a:stretch>
        </p:blipFill>
        <p:spPr bwMode="auto">
          <a:xfrm>
            <a:off x="0" y="455448"/>
            <a:ext cx="8917969" cy="5637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Oval 5"/>
          <p:cNvSpPr/>
          <p:nvPr/>
        </p:nvSpPr>
        <p:spPr>
          <a:xfrm>
            <a:off x="1109609" y="4335694"/>
            <a:ext cx="2024009" cy="31849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128"/>
            <a:ext cx="8229600" cy="1140432"/>
          </a:xfrm>
        </p:spPr>
        <p:txBody>
          <a:bodyPr/>
          <a:lstStyle/>
          <a:p>
            <a:r>
              <a:rPr lang="en-US" dirty="0" err="1" smtClean="0"/>
              <a:t>ProQuest</a:t>
            </a:r>
            <a:r>
              <a:rPr lang="en-US" dirty="0" smtClean="0"/>
              <a:t> Submission</a:t>
            </a:r>
            <a:endParaRPr lang="en-US" dirty="0"/>
          </a:p>
        </p:txBody>
      </p:sp>
      <p:pic>
        <p:nvPicPr>
          <p:cNvPr id="1026" name="Picture 2" descr="http://www.etdadmin.com/images/etd-flow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8885" y="821933"/>
            <a:ext cx="5219272" cy="516934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48298" y="3215811"/>
            <a:ext cx="1905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</a:rPr>
              <a:t>  </a:t>
            </a:r>
            <a:r>
              <a:rPr lang="en-US" sz="1200" b="1" dirty="0" smtClean="0">
                <a:solidFill>
                  <a:srgbClr val="0060A8"/>
                </a:solidFill>
              </a:rPr>
              <a:t>UAB Graduate School </a:t>
            </a:r>
            <a:endParaRPr lang="en-US" sz="1600" b="1" dirty="0">
              <a:solidFill>
                <a:srgbClr val="0060A8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77405" y="4859676"/>
            <a:ext cx="1905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</a:rPr>
              <a:t>  </a:t>
            </a:r>
            <a:r>
              <a:rPr lang="en-US" sz="1200" b="1" dirty="0" smtClean="0">
                <a:solidFill>
                  <a:srgbClr val="0060A8"/>
                </a:solidFill>
              </a:rPr>
              <a:t>UAB Graduate School </a:t>
            </a:r>
            <a:endParaRPr lang="en-US" sz="1600" b="1" dirty="0">
              <a:solidFill>
                <a:srgbClr val="0060A8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4400" dirty="0" smtClean="0"/>
              <a:t>Secure Data Transferring 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en-US" sz="4800" dirty="0"/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 l="1175" t="27765" r="69658" b="23702"/>
          <a:stretch>
            <a:fillRect/>
          </a:stretch>
        </p:blipFill>
        <p:spPr bwMode="auto">
          <a:xfrm>
            <a:off x="1168400" y="1137920"/>
            <a:ext cx="5974080" cy="4988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3600" dirty="0" smtClean="0"/>
              <a:t>Data receiving and unzipping </a:t>
            </a:r>
            <a:endParaRPr lang="en-US" sz="3600" dirty="0"/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 l="10791" t="19187" r="81339" b="59397"/>
          <a:stretch>
            <a:fillRect/>
          </a:stretch>
        </p:blipFill>
        <p:spPr bwMode="auto">
          <a:xfrm>
            <a:off x="252155" y="1775093"/>
            <a:ext cx="2768138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/>
          <p:nvPr/>
        </p:nvPicPr>
        <p:blipFill>
          <a:blip r:embed="rId4" cstate="print"/>
          <a:srcRect l="11859" t="20012" r="78145" b="57466"/>
          <a:stretch>
            <a:fillRect/>
          </a:stretch>
        </p:blipFill>
        <p:spPr bwMode="auto">
          <a:xfrm>
            <a:off x="5512265" y="1757299"/>
            <a:ext cx="329923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ight Arrow 5"/>
          <p:cNvSpPr/>
          <p:nvPr/>
        </p:nvSpPr>
        <p:spPr>
          <a:xfrm>
            <a:off x="3449784" y="3255818"/>
            <a:ext cx="1593273" cy="44334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88349" y="2840189"/>
            <a:ext cx="2022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VBscript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03564" y="5246316"/>
            <a:ext cx="1690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Data received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317673" y="5246316"/>
            <a:ext cx="1690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Data unzipped</a:t>
            </a:r>
            <a:endParaRPr lang="en-US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 l="11859" t="17607" r="62714" b="52370"/>
          <a:stretch>
            <a:fillRect/>
          </a:stretch>
        </p:blipFill>
        <p:spPr bwMode="auto">
          <a:xfrm>
            <a:off x="308610" y="455448"/>
            <a:ext cx="8549640" cy="531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5448"/>
            <a:ext cx="8229600" cy="966952"/>
          </a:xfrm>
        </p:spPr>
        <p:txBody>
          <a:bodyPr/>
          <a:lstStyle/>
          <a:p>
            <a:pPr lvl="0"/>
            <a:r>
              <a:rPr lang="en-US" sz="4000" dirty="0" smtClean="0"/>
              <a:t>Prepare and Parse the data files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en-US" sz="4800" dirty="0"/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 l="61978" t="28013" r="28916" b="47178"/>
          <a:stretch>
            <a:fillRect/>
          </a:stretch>
        </p:blipFill>
        <p:spPr bwMode="auto">
          <a:xfrm>
            <a:off x="221694" y="1676400"/>
            <a:ext cx="3089542" cy="3383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/>
          <p:nvPr/>
        </p:nvPicPr>
        <p:blipFill>
          <a:blip r:embed="rId4" cstate="print"/>
          <a:srcRect l="61963" t="28114" r="31437" b="59982"/>
          <a:stretch>
            <a:fillRect/>
          </a:stretch>
        </p:blipFill>
        <p:spPr bwMode="auto">
          <a:xfrm>
            <a:off x="5929778" y="1233055"/>
            <a:ext cx="2036663" cy="2022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ight Arrow 5"/>
          <p:cNvSpPr/>
          <p:nvPr/>
        </p:nvSpPr>
        <p:spPr>
          <a:xfrm>
            <a:off x="3629899" y="2438373"/>
            <a:ext cx="1593273" cy="44334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907014" y="2050454"/>
            <a:ext cx="2022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PHP</a:t>
            </a:r>
            <a:endParaRPr lang="en-US" b="1" dirty="0"/>
          </a:p>
        </p:txBody>
      </p:sp>
      <p:pic>
        <p:nvPicPr>
          <p:cNvPr id="8" name="Picture 7"/>
          <p:cNvPicPr/>
          <p:nvPr/>
        </p:nvPicPr>
        <p:blipFill>
          <a:blip r:embed="rId5" cstate="print"/>
          <a:srcRect l="61752" t="28201" r="27228" b="51242"/>
          <a:stretch>
            <a:fillRect/>
          </a:stretch>
        </p:blipFill>
        <p:spPr bwMode="auto">
          <a:xfrm>
            <a:off x="5652677" y="3699163"/>
            <a:ext cx="2369149" cy="22998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5" name="Straight Connector 14"/>
          <p:cNvCxnSpPr/>
          <p:nvPr/>
        </p:nvCxnSpPr>
        <p:spPr>
          <a:xfrm>
            <a:off x="7384473" y="2258291"/>
            <a:ext cx="15240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7593085" y="3575267"/>
            <a:ext cx="2630776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>
            <a:off x="8215745" y="4891449"/>
            <a:ext cx="69272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Updating Finding Aids in Archon </a:t>
            </a:r>
            <a:endParaRPr lang="en-US" sz="4400" dirty="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38141" t="24605" r="365" b="6998"/>
          <a:stretch>
            <a:fillRect/>
          </a:stretch>
        </p:blipFill>
        <p:spPr bwMode="auto">
          <a:xfrm>
            <a:off x="223520" y="1168400"/>
            <a:ext cx="8463280" cy="4988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4-3-Logo_Basic_template">
  <a:themeElements>
    <a:clrScheme name="Custom 5">
      <a:dk1>
        <a:sysClr val="windowText" lastClr="000000"/>
      </a:dk1>
      <a:lt1>
        <a:sysClr val="window" lastClr="FFFFFF"/>
      </a:lt1>
      <a:dk2>
        <a:srgbClr val="1C4A26"/>
      </a:dk2>
      <a:lt2>
        <a:srgbClr val="EEECE1"/>
      </a:lt2>
      <a:accent1>
        <a:srgbClr val="9C9F49"/>
      </a:accent1>
      <a:accent2>
        <a:srgbClr val="C59518"/>
      </a:accent2>
      <a:accent3>
        <a:srgbClr val="4C4C4C"/>
      </a:accent3>
      <a:accent4>
        <a:srgbClr val="99CC99"/>
      </a:accent4>
      <a:accent5>
        <a:srgbClr val="CCCC99"/>
      </a:accent5>
      <a:accent6>
        <a:srgbClr val="669966"/>
      </a:accent6>
      <a:hlink>
        <a:srgbClr val="008000"/>
      </a:hlink>
      <a:folHlink>
        <a:srgbClr val="9999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4-3-Logo_Basic_template</Template>
  <TotalTime>7100</TotalTime>
  <Words>713</Words>
  <Application>Microsoft Macintosh PowerPoint</Application>
  <PresentationFormat>全屏显示(4:3)</PresentationFormat>
  <Paragraphs>241</Paragraphs>
  <Slides>29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4-3-Logo_Basic_template</vt:lpstr>
      <vt:lpstr>Using XSLT and PHP to Streamline Populating Proquest ETD metadata into CONTENTdm</vt:lpstr>
      <vt:lpstr>UAB Digital Collections Item Types in CONTENTdm</vt:lpstr>
      <vt:lpstr>PowerPoint 演示文稿</vt:lpstr>
      <vt:lpstr>ProQuest Submission</vt:lpstr>
      <vt:lpstr>Secure Data Transferring  </vt:lpstr>
      <vt:lpstr>Data receiving and unzipping </vt:lpstr>
      <vt:lpstr> </vt:lpstr>
      <vt:lpstr>Prepare and Parse the data files </vt:lpstr>
      <vt:lpstr>Updating Finding Aids in Archon </vt:lpstr>
      <vt:lpstr>               </vt:lpstr>
      <vt:lpstr>Metadata Process Flow Chart </vt:lpstr>
      <vt:lpstr>Documents and stylesheets </vt:lpstr>
      <vt:lpstr>Layered architectures scale well</vt:lpstr>
      <vt:lpstr>XML as representation of a hierarchy of elements </vt:lpstr>
      <vt:lpstr>XSL Transform (stylesheet) as tree </vt:lpstr>
      <vt:lpstr>PowerPoint 演示文稿</vt:lpstr>
      <vt:lpstr>Crosswalking Metadata For UAB ETD collection</vt:lpstr>
      <vt:lpstr>PowerPoint 演示文稿</vt:lpstr>
      <vt:lpstr>PowerPoint 演示文稿</vt:lpstr>
      <vt:lpstr>PowerPoint 演示文稿</vt:lpstr>
      <vt:lpstr>PowerPoint 演示文稿</vt:lpstr>
      <vt:lpstr>Sharing Metadata from UAB Digital Collections with WorldCat </vt:lpstr>
      <vt:lpstr>Preservation Strategies and Systems</vt:lpstr>
      <vt:lpstr>                LOCKSS – (Lots Of Copies Keep Stuff Safe) )</vt:lpstr>
      <vt:lpstr>ADPNet –The Alabama Digital Preservation Network</vt:lpstr>
      <vt:lpstr>Usage of UAB LOCKSS Node</vt:lpstr>
      <vt:lpstr>Usage of UAB LOCKSS Node</vt:lpstr>
      <vt:lpstr>Summary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Lunch &amp; Learn-60 apps in 60 minutes</dc:title>
  <dc:creator>yanwang</dc:creator>
  <cp:lastModifiedBy>Li Gu</cp:lastModifiedBy>
  <cp:revision>70</cp:revision>
  <dcterms:created xsi:type="dcterms:W3CDTF">2013-05-13T16:15:57Z</dcterms:created>
  <dcterms:modified xsi:type="dcterms:W3CDTF">2014-05-21T02:31:21Z</dcterms:modified>
</cp:coreProperties>
</file>