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7" r:id="rId2"/>
    <p:sldId id="256" r:id="rId3"/>
    <p:sldId id="267" r:id="rId4"/>
    <p:sldId id="268" r:id="rId5"/>
    <p:sldId id="282" r:id="rId6"/>
    <p:sldId id="283" r:id="rId7"/>
    <p:sldId id="259" r:id="rId8"/>
    <p:sldId id="261" r:id="rId9"/>
    <p:sldId id="269" r:id="rId10"/>
    <p:sldId id="260" r:id="rId11"/>
    <p:sldId id="265" r:id="rId12"/>
    <p:sldId id="277" r:id="rId13"/>
    <p:sldId id="273" r:id="rId14"/>
    <p:sldId id="274" r:id="rId15"/>
    <p:sldId id="270" r:id="rId16"/>
    <p:sldId id="271" r:id="rId17"/>
    <p:sldId id="272" r:id="rId18"/>
    <p:sldId id="278" r:id="rId19"/>
    <p:sldId id="279" r:id="rId20"/>
    <p:sldId id="280" r:id="rId21"/>
    <p:sldId id="281" r:id="rId22"/>
    <p:sldId id="266" r:id="rId23"/>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50" autoAdjust="0"/>
  </p:normalViewPr>
  <p:slideViewPr>
    <p:cSldViewPr>
      <p:cViewPr varScale="1">
        <p:scale>
          <a:sx n="52" d="100"/>
          <a:sy n="52"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279"/>
          </a:xfrm>
          <a:prstGeom prst="rect">
            <a:avLst/>
          </a:prstGeom>
        </p:spPr>
        <p:txBody>
          <a:bodyPr vert="horz" lIns="92784" tIns="46392" rIns="92784" bIns="46392"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279"/>
          </a:xfrm>
          <a:prstGeom prst="rect">
            <a:avLst/>
          </a:prstGeom>
        </p:spPr>
        <p:txBody>
          <a:bodyPr vert="horz" lIns="92784" tIns="46392" rIns="92784" bIns="46392" rtlCol="0"/>
          <a:lstStyle>
            <a:lvl1pPr algn="r">
              <a:defRPr sz="1200"/>
            </a:lvl1pPr>
          </a:lstStyle>
          <a:p>
            <a:fld id="{F58BB171-8F21-4615-BA2C-03ADBFE1FEA4}" type="datetimeFigureOut">
              <a:rPr lang="en-US" smtClean="0"/>
              <a:t>5/20/2014</a:t>
            </a:fld>
            <a:endParaRPr lang="en-US"/>
          </a:p>
        </p:txBody>
      </p:sp>
      <p:sp>
        <p:nvSpPr>
          <p:cNvPr id="4" name="Footer Placeholder 3"/>
          <p:cNvSpPr>
            <a:spLocks noGrp="1"/>
          </p:cNvSpPr>
          <p:nvPr>
            <p:ph type="ftr" sz="quarter" idx="2"/>
          </p:nvPr>
        </p:nvSpPr>
        <p:spPr>
          <a:xfrm>
            <a:off x="0" y="8887852"/>
            <a:ext cx="3056414" cy="467278"/>
          </a:xfrm>
          <a:prstGeom prst="rect">
            <a:avLst/>
          </a:prstGeom>
        </p:spPr>
        <p:txBody>
          <a:bodyPr vert="horz" lIns="92784" tIns="46392" rIns="92784" bIns="46392"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852"/>
            <a:ext cx="3056414" cy="467278"/>
          </a:xfrm>
          <a:prstGeom prst="rect">
            <a:avLst/>
          </a:prstGeom>
        </p:spPr>
        <p:txBody>
          <a:bodyPr vert="horz" lIns="92784" tIns="46392" rIns="92784" bIns="46392" rtlCol="0" anchor="b"/>
          <a:lstStyle>
            <a:lvl1pPr algn="r">
              <a:defRPr sz="1200"/>
            </a:lvl1pPr>
          </a:lstStyle>
          <a:p>
            <a:fld id="{6900D0B4-BCB3-47F1-AA13-341EF38283A2}" type="slidenum">
              <a:rPr lang="en-US" smtClean="0"/>
              <a:t>‹#›</a:t>
            </a:fld>
            <a:endParaRPr lang="en-US"/>
          </a:p>
        </p:txBody>
      </p:sp>
    </p:spTree>
    <p:extLst>
      <p:ext uri="{BB962C8B-B14F-4D97-AF65-F5344CB8AC3E}">
        <p14:creationId xmlns:p14="http://schemas.microsoft.com/office/powerpoint/2010/main" val="421197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836"/>
          </a:xfrm>
          <a:prstGeom prst="rect">
            <a:avLst/>
          </a:prstGeom>
        </p:spPr>
        <p:txBody>
          <a:bodyPr vert="horz" lIns="92784" tIns="46392" rIns="92784" bIns="46392" rtlCol="0"/>
          <a:lstStyle>
            <a:lvl1pPr algn="l">
              <a:defRPr sz="1200"/>
            </a:lvl1pPr>
          </a:lstStyle>
          <a:p>
            <a:endParaRPr lang="en-US"/>
          </a:p>
        </p:txBody>
      </p:sp>
      <p:sp>
        <p:nvSpPr>
          <p:cNvPr id="3" name="Date Placeholder 2"/>
          <p:cNvSpPr>
            <a:spLocks noGrp="1"/>
          </p:cNvSpPr>
          <p:nvPr>
            <p:ph type="dt" idx="1"/>
          </p:nvPr>
        </p:nvSpPr>
        <p:spPr>
          <a:xfrm>
            <a:off x="3995217" y="1"/>
            <a:ext cx="3056414" cy="467836"/>
          </a:xfrm>
          <a:prstGeom prst="rect">
            <a:avLst/>
          </a:prstGeom>
        </p:spPr>
        <p:txBody>
          <a:bodyPr vert="horz" lIns="92784" tIns="46392" rIns="92784" bIns="46392" rtlCol="0"/>
          <a:lstStyle>
            <a:lvl1pPr algn="r">
              <a:defRPr sz="1200"/>
            </a:lvl1pPr>
          </a:lstStyle>
          <a:p>
            <a:fld id="{5E4AD477-AAB2-4C7A-B676-60F33A191E87}" type="datetimeFigureOut">
              <a:rPr lang="en-US" smtClean="0"/>
              <a:t>5/20/2014</a:t>
            </a:fld>
            <a:endParaRPr lang="en-US"/>
          </a:p>
        </p:txBody>
      </p:sp>
      <p:sp>
        <p:nvSpPr>
          <p:cNvPr id="4" name="Slide Image Placeholder 3"/>
          <p:cNvSpPr>
            <a:spLocks noGrp="1" noRot="1" noChangeAspect="1"/>
          </p:cNvSpPr>
          <p:nvPr>
            <p:ph type="sldImg" idx="2"/>
          </p:nvPr>
        </p:nvSpPr>
        <p:spPr>
          <a:xfrm>
            <a:off x="1187450" y="701675"/>
            <a:ext cx="4678363" cy="3508375"/>
          </a:xfrm>
          <a:prstGeom prst="rect">
            <a:avLst/>
          </a:prstGeom>
          <a:noFill/>
          <a:ln w="12700">
            <a:solidFill>
              <a:prstClr val="black"/>
            </a:solidFill>
          </a:ln>
        </p:spPr>
        <p:txBody>
          <a:bodyPr vert="horz" lIns="92784" tIns="46392" rIns="92784" bIns="46392" rtlCol="0" anchor="ctr"/>
          <a:lstStyle/>
          <a:p>
            <a:endParaRPr lang="en-US"/>
          </a:p>
        </p:txBody>
      </p:sp>
      <p:sp>
        <p:nvSpPr>
          <p:cNvPr id="5" name="Notes Placeholder 4"/>
          <p:cNvSpPr>
            <a:spLocks noGrp="1"/>
          </p:cNvSpPr>
          <p:nvPr>
            <p:ph type="body" sz="quarter" idx="3"/>
          </p:nvPr>
        </p:nvSpPr>
        <p:spPr>
          <a:xfrm>
            <a:off x="705327" y="4444444"/>
            <a:ext cx="5642610" cy="4210526"/>
          </a:xfrm>
          <a:prstGeom prst="rect">
            <a:avLst/>
          </a:prstGeom>
        </p:spPr>
        <p:txBody>
          <a:bodyPr vert="horz" lIns="92784" tIns="46392" rIns="92784" bIns="463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2784" tIns="46392" rIns="92784" bIns="46392"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2784" tIns="46392" rIns="92784" bIns="46392" rtlCol="0" anchor="b"/>
          <a:lstStyle>
            <a:lvl1pPr algn="r">
              <a:defRPr sz="1200"/>
            </a:lvl1pPr>
          </a:lstStyle>
          <a:p>
            <a:fld id="{AAA8FD7C-87AA-458F-B222-AEF4DBB82DB6}" type="slidenum">
              <a:rPr lang="en-US" smtClean="0"/>
              <a:t>‹#›</a:t>
            </a:fld>
            <a:endParaRPr lang="en-US"/>
          </a:p>
        </p:txBody>
      </p:sp>
    </p:spTree>
    <p:extLst>
      <p:ext uri="{BB962C8B-B14F-4D97-AF65-F5344CB8AC3E}">
        <p14:creationId xmlns:p14="http://schemas.microsoft.com/office/powerpoint/2010/main" val="233460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1</a:t>
            </a:fld>
            <a:endParaRPr lang="en-US"/>
          </a:p>
        </p:txBody>
      </p:sp>
    </p:spTree>
    <p:extLst>
      <p:ext uri="{BB962C8B-B14F-4D97-AF65-F5344CB8AC3E}">
        <p14:creationId xmlns:p14="http://schemas.microsoft.com/office/powerpoint/2010/main" val="253555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these challenges come a number of rewards that make the whole process worth while:</a:t>
            </a:r>
          </a:p>
          <a:p>
            <a:endParaRPr lang="en-US" dirty="0"/>
          </a:p>
          <a:p>
            <a:r>
              <a:rPr lang="en-US" dirty="0"/>
              <a:t>-First, providing access to significant and interesting historical records is rewarding unto its self</a:t>
            </a:r>
          </a:p>
          <a:p>
            <a:endParaRPr lang="en-US" dirty="0"/>
          </a:p>
          <a:p>
            <a:r>
              <a:rPr lang="en-US" dirty="0"/>
              <a:t>-The appreciation of the collaborating partners is very gratifying…often an experience with the SCDL is someone’s first foray into creating online collections. This task can be daunting and confusing. We demystify the process…and often they lack the expertise and resources to do it on their own…usually they are very appreciative of our efforts</a:t>
            </a:r>
          </a:p>
          <a:p>
            <a:endParaRPr lang="en-US" dirty="0"/>
          </a:p>
          <a:p>
            <a:r>
              <a:rPr lang="en-US" dirty="0"/>
              <a:t>-One of the greatest rewards: working with lots of interesting and passionate people</a:t>
            </a:r>
          </a:p>
        </p:txBody>
      </p:sp>
      <p:sp>
        <p:nvSpPr>
          <p:cNvPr id="4" name="Slide Number Placeholder 3"/>
          <p:cNvSpPr>
            <a:spLocks noGrp="1"/>
          </p:cNvSpPr>
          <p:nvPr>
            <p:ph type="sldNum" sz="quarter" idx="10"/>
          </p:nvPr>
        </p:nvSpPr>
        <p:spPr/>
        <p:txBody>
          <a:bodyPr/>
          <a:lstStyle/>
          <a:p>
            <a:fld id="{AAA8FD7C-87AA-458F-B222-AEF4DBB82DB6}" type="slidenum">
              <a:rPr lang="en-US" smtClean="0"/>
              <a:t>10</a:t>
            </a:fld>
            <a:endParaRPr lang="en-US"/>
          </a:p>
        </p:txBody>
      </p:sp>
    </p:spTree>
    <p:extLst>
      <p:ext uri="{BB962C8B-B14F-4D97-AF65-F5344CB8AC3E}">
        <p14:creationId xmlns:p14="http://schemas.microsoft.com/office/powerpoint/2010/main" val="50143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project that I think exemplifies Unique Collaborative Effort is South Carolina Artifact Doc. Project</a:t>
            </a:r>
          </a:p>
          <a:p>
            <a:endParaRPr lang="en-US" dirty="0"/>
          </a:p>
          <a:p>
            <a:r>
              <a:rPr lang="en-US" dirty="0"/>
              <a:t>-this is a collection of images documenting the artifact discoveries of hobby divers along the coast, in lakes and rivers of South Carolina.</a:t>
            </a:r>
          </a:p>
          <a:p>
            <a:endParaRPr lang="en-US" dirty="0"/>
          </a:p>
          <a:p>
            <a:r>
              <a:rPr lang="en-US" dirty="0"/>
              <a:t>-This project has turned out to be a particular favorite of mine…but…I was a bit worried about it in the beginning…</a:t>
            </a:r>
          </a:p>
          <a:p>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11</a:t>
            </a:fld>
            <a:endParaRPr lang="en-US"/>
          </a:p>
        </p:txBody>
      </p:sp>
    </p:spTree>
    <p:extLst>
      <p:ext uri="{BB962C8B-B14F-4D97-AF65-F5344CB8AC3E}">
        <p14:creationId xmlns:p14="http://schemas.microsoft.com/office/powerpoint/2010/main" val="226817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this collection I have been working with two men who I originally thought were on the Archeology Faculty or maybe professional archeologists…</a:t>
            </a:r>
          </a:p>
          <a:p>
            <a:endParaRPr lang="en-US" dirty="0"/>
          </a:p>
          <a:p>
            <a:r>
              <a:rPr lang="en-US" dirty="0"/>
              <a:t>-it turns out that professionally they actually work on oil rigs in the Gulf…</a:t>
            </a:r>
          </a:p>
          <a:p>
            <a:endParaRPr lang="en-US" dirty="0"/>
          </a:p>
          <a:p>
            <a:r>
              <a:rPr lang="en-US" dirty="0"/>
              <a:t>but they are primarily hobby divers who have been involved in documenting finds in the waters of South Carolina since the mid 1970s.</a:t>
            </a:r>
          </a:p>
          <a:p>
            <a:endParaRPr lang="en-US" dirty="0"/>
          </a:p>
          <a:p>
            <a:r>
              <a:rPr lang="en-US" dirty="0"/>
              <a:t>-They want to preserve and share the information that they have been gathering.</a:t>
            </a:r>
          </a:p>
        </p:txBody>
      </p:sp>
      <p:sp>
        <p:nvSpPr>
          <p:cNvPr id="4" name="Slide Number Placeholder 3"/>
          <p:cNvSpPr>
            <a:spLocks noGrp="1"/>
          </p:cNvSpPr>
          <p:nvPr>
            <p:ph type="sldNum" sz="quarter" idx="10"/>
          </p:nvPr>
        </p:nvSpPr>
        <p:spPr/>
        <p:txBody>
          <a:bodyPr/>
          <a:lstStyle/>
          <a:p>
            <a:fld id="{AAA8FD7C-87AA-458F-B222-AEF4DBB82DB6}" type="slidenum">
              <a:rPr lang="en-US" smtClean="0"/>
              <a:t>12</a:t>
            </a:fld>
            <a:endParaRPr lang="en-US"/>
          </a:p>
        </p:txBody>
      </p:sp>
    </p:spTree>
    <p:extLst>
      <p:ext uri="{BB962C8B-B14F-4D97-AF65-F5344CB8AC3E}">
        <p14:creationId xmlns:p14="http://schemas.microsoft.com/office/powerpoint/2010/main" val="239840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with a number of phone calls to talk them through the creation of metadata</a:t>
            </a:r>
          </a:p>
          <a:p>
            <a:endParaRPr lang="en-US" dirty="0"/>
          </a:p>
          <a:p>
            <a:r>
              <a:rPr lang="en-US" dirty="0"/>
              <a:t>-this was before downloadable metadata sheet on the SCDL</a:t>
            </a:r>
          </a:p>
          <a:p>
            <a:endParaRPr lang="en-US" dirty="0"/>
          </a:p>
          <a:p>
            <a:r>
              <a:rPr lang="en-US" dirty="0"/>
              <a:t>-thought I’d done a pretty good job describing…what info we need, the various fields we might want to add…it sounded like they understood</a:t>
            </a:r>
          </a:p>
          <a:p>
            <a:endParaRPr lang="en-US" dirty="0"/>
          </a:p>
          <a:p>
            <a:r>
              <a:rPr lang="en-US" dirty="0"/>
              <a:t>-but when first metadata came in they had listed all the objects along the top and all the metadata fields on the left from top to bottom.</a:t>
            </a:r>
          </a:p>
          <a:p>
            <a:r>
              <a:rPr lang="en-US" dirty="0"/>
              <a:t>-no reason they would have known…</a:t>
            </a:r>
          </a:p>
          <a:p>
            <a:r>
              <a:rPr lang="en-US" dirty="0"/>
              <a:t>-never occurred to me…</a:t>
            </a:r>
          </a:p>
          <a:p>
            <a:endParaRPr lang="en-US" dirty="0"/>
          </a:p>
          <a:p>
            <a:r>
              <a:rPr lang="en-US" dirty="0"/>
              <a:t>-A few other things that initially made me a bit nervous about this collection…</a:t>
            </a:r>
          </a:p>
          <a:p>
            <a:endParaRPr lang="en-US" dirty="0"/>
          </a:p>
          <a:p>
            <a:r>
              <a:rPr lang="en-US" dirty="0"/>
              <a:t>For a while, even after we started to get good metadata from they kept referring to metadata as MEGADATA</a:t>
            </a:r>
          </a:p>
          <a:p>
            <a:r>
              <a:rPr lang="en-US" dirty="0"/>
              <a:t>Also…</a:t>
            </a:r>
          </a:p>
          <a:p>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13</a:t>
            </a:fld>
            <a:endParaRPr lang="en-US"/>
          </a:p>
        </p:txBody>
      </p:sp>
    </p:spTree>
    <p:extLst>
      <p:ext uri="{BB962C8B-B14F-4D97-AF65-F5344CB8AC3E}">
        <p14:creationId xmlns:p14="http://schemas.microsoft.com/office/powerpoint/2010/main" val="131351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14</a:t>
            </a:fld>
            <a:endParaRPr lang="en-US"/>
          </a:p>
        </p:txBody>
      </p:sp>
    </p:spTree>
    <p:extLst>
      <p:ext uri="{BB962C8B-B14F-4D97-AF65-F5344CB8AC3E}">
        <p14:creationId xmlns:p14="http://schemas.microsoft.com/office/powerpoint/2010/main" val="428560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when I opened the first collection of images</a:t>
            </a:r>
          </a:p>
        </p:txBody>
      </p:sp>
      <p:sp>
        <p:nvSpPr>
          <p:cNvPr id="4" name="Slide Number Placeholder 3"/>
          <p:cNvSpPr>
            <a:spLocks noGrp="1"/>
          </p:cNvSpPr>
          <p:nvPr>
            <p:ph type="sldNum" sz="quarter" idx="10"/>
          </p:nvPr>
        </p:nvSpPr>
        <p:spPr/>
        <p:txBody>
          <a:bodyPr/>
          <a:lstStyle/>
          <a:p>
            <a:fld id="{AAA8FD7C-87AA-458F-B222-AEF4DBB82DB6}" type="slidenum">
              <a:rPr lang="en-US" smtClean="0"/>
              <a:t>15</a:t>
            </a:fld>
            <a:endParaRPr lang="en-US"/>
          </a:p>
        </p:txBody>
      </p:sp>
    </p:spTree>
    <p:extLst>
      <p:ext uri="{BB962C8B-B14F-4D97-AF65-F5344CB8AC3E}">
        <p14:creationId xmlns:p14="http://schemas.microsoft.com/office/powerpoint/2010/main" val="209580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8FD7C-87AA-458F-B222-AEF4DBB82DB6}" type="slidenum">
              <a:rPr lang="en-US" smtClean="0"/>
              <a:t>16</a:t>
            </a:fld>
            <a:endParaRPr lang="en-US"/>
          </a:p>
        </p:txBody>
      </p:sp>
    </p:spTree>
    <p:extLst>
      <p:ext uri="{BB962C8B-B14F-4D97-AF65-F5344CB8AC3E}">
        <p14:creationId xmlns:p14="http://schemas.microsoft.com/office/powerpoint/2010/main" val="409579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images were of nearly identical onion shaped bottles! </a:t>
            </a:r>
          </a:p>
          <a:p>
            <a:endParaRPr lang="en-US" dirty="0"/>
          </a:p>
          <a:p>
            <a:r>
              <a:rPr lang="en-US" dirty="0"/>
              <a:t>I really thought that the whole collection was going to be green bottles…</a:t>
            </a:r>
          </a:p>
          <a:p>
            <a:endParaRPr lang="en-US" dirty="0"/>
          </a:p>
          <a:p>
            <a:r>
              <a:rPr lang="en-US" dirty="0"/>
              <a:t>I was beginning to think we really made a mistake with this collection.</a:t>
            </a:r>
          </a:p>
          <a:p>
            <a:r>
              <a:rPr lang="en-US" dirty="0"/>
              <a:t>Luckily a colleague of mine in Digital Collections is a former archeologist and she brought in a book for me that identified the bottles and identified the subtleties that made them different</a:t>
            </a:r>
          </a:p>
          <a:p>
            <a:endParaRPr lang="en-US" dirty="0"/>
          </a:p>
          <a:p>
            <a:r>
              <a:rPr lang="en-US" dirty="0"/>
              <a:t>-Suddenly I realized this collection could be of real value to collectors, archeologists and collectors.</a:t>
            </a:r>
          </a:p>
          <a:p>
            <a:endParaRPr lang="en-US" dirty="0"/>
          </a:p>
          <a:p>
            <a:r>
              <a:rPr lang="en-US" dirty="0"/>
              <a:t>Plus – now I could identify a green bottle of Dutch origin over one made in Northern England in the 1600s</a:t>
            </a:r>
          </a:p>
        </p:txBody>
      </p:sp>
      <p:sp>
        <p:nvSpPr>
          <p:cNvPr id="4" name="Slide Number Placeholder 3"/>
          <p:cNvSpPr>
            <a:spLocks noGrp="1"/>
          </p:cNvSpPr>
          <p:nvPr>
            <p:ph type="sldNum" sz="quarter" idx="10"/>
          </p:nvPr>
        </p:nvSpPr>
        <p:spPr/>
        <p:txBody>
          <a:bodyPr/>
          <a:lstStyle/>
          <a:p>
            <a:fld id="{AAA8FD7C-87AA-458F-B222-AEF4DBB82DB6}" type="slidenum">
              <a:rPr lang="en-US" smtClean="0"/>
              <a:t>17</a:t>
            </a:fld>
            <a:endParaRPr lang="en-US"/>
          </a:p>
        </p:txBody>
      </p:sp>
    </p:spTree>
    <p:extLst>
      <p:ext uri="{BB962C8B-B14F-4D97-AF65-F5344CB8AC3E}">
        <p14:creationId xmlns:p14="http://schemas.microsoft.com/office/powerpoint/2010/main" val="245576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we started getting new metadata and new collections of images and things were looking more hopeful. </a:t>
            </a:r>
          </a:p>
          <a:p>
            <a:endParaRPr lang="en-US" dirty="0"/>
          </a:p>
          <a:p>
            <a:r>
              <a:rPr lang="en-US" dirty="0"/>
              <a:t>-even though the metadata was quite complex with compound objects showing multiple views of the same artifact, these guys picked up on the process with impressive speed.</a:t>
            </a:r>
          </a:p>
          <a:p>
            <a:endParaRPr lang="en-US" dirty="0"/>
          </a:p>
          <a:p>
            <a:r>
              <a:rPr lang="en-US" dirty="0"/>
              <a:t>The new collections featured different objects like fossils, pottery, pipes and more…it was all starting to look good!</a:t>
            </a:r>
          </a:p>
        </p:txBody>
      </p:sp>
      <p:sp>
        <p:nvSpPr>
          <p:cNvPr id="4" name="Slide Number Placeholder 3"/>
          <p:cNvSpPr>
            <a:spLocks noGrp="1"/>
          </p:cNvSpPr>
          <p:nvPr>
            <p:ph type="sldNum" sz="quarter" idx="10"/>
          </p:nvPr>
        </p:nvSpPr>
        <p:spPr/>
        <p:txBody>
          <a:bodyPr/>
          <a:lstStyle/>
          <a:p>
            <a:fld id="{AAA8FD7C-87AA-458F-B222-AEF4DBB82DB6}" type="slidenum">
              <a:rPr lang="en-US" smtClean="0"/>
              <a:t>18</a:t>
            </a:fld>
            <a:endParaRPr lang="en-US"/>
          </a:p>
        </p:txBody>
      </p:sp>
    </p:spTree>
    <p:extLst>
      <p:ext uri="{BB962C8B-B14F-4D97-AF65-F5344CB8AC3E}">
        <p14:creationId xmlns:p14="http://schemas.microsoft.com/office/powerpoint/2010/main" val="420442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featured some collaborative challenges that needed to be overcome…</a:t>
            </a:r>
          </a:p>
          <a:p>
            <a:endParaRPr lang="en-US" dirty="0"/>
          </a:p>
          <a:p>
            <a:r>
              <a:rPr lang="en-US" dirty="0"/>
              <a:t>-participants were unreachable for periods of time when they were at sea</a:t>
            </a:r>
          </a:p>
          <a:p>
            <a:endParaRPr lang="en-US" dirty="0"/>
          </a:p>
          <a:p>
            <a:r>
              <a:rPr lang="en-US" dirty="0"/>
              <a:t>-I made some assumptions on their backgrounds which complicated the training</a:t>
            </a:r>
          </a:p>
          <a:p>
            <a:endParaRPr lang="en-US" dirty="0"/>
          </a:p>
          <a:p>
            <a:r>
              <a:rPr lang="en-US" dirty="0"/>
              <a:t>-my lack of knowledge of the subject matter really had to be overcome before I could fully appreciate the collection</a:t>
            </a:r>
          </a:p>
        </p:txBody>
      </p:sp>
      <p:sp>
        <p:nvSpPr>
          <p:cNvPr id="4" name="Slide Number Placeholder 3"/>
          <p:cNvSpPr>
            <a:spLocks noGrp="1"/>
          </p:cNvSpPr>
          <p:nvPr>
            <p:ph type="sldNum" sz="quarter" idx="10"/>
          </p:nvPr>
        </p:nvSpPr>
        <p:spPr/>
        <p:txBody>
          <a:bodyPr/>
          <a:lstStyle/>
          <a:p>
            <a:fld id="{AAA8FD7C-87AA-458F-B222-AEF4DBB82DB6}" type="slidenum">
              <a:rPr lang="en-US" smtClean="0"/>
              <a:t>19</a:t>
            </a:fld>
            <a:endParaRPr lang="en-US"/>
          </a:p>
        </p:txBody>
      </p:sp>
    </p:spTree>
    <p:extLst>
      <p:ext uri="{BB962C8B-B14F-4D97-AF65-F5344CB8AC3E}">
        <p14:creationId xmlns:p14="http://schemas.microsoft.com/office/powerpoint/2010/main" val="160649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Ashley…</a:t>
            </a:r>
          </a:p>
          <a:p>
            <a:endParaRPr lang="en-US" dirty="0"/>
          </a:p>
          <a:p>
            <a:r>
              <a:rPr lang="en-US" dirty="0"/>
              <a:t>-The project discuss today: The South Carolina Digital Library (SCDL)</a:t>
            </a:r>
          </a:p>
          <a:p>
            <a:endParaRPr lang="en-US" dirty="0"/>
          </a:p>
          <a:p>
            <a:r>
              <a:rPr lang="en-US" dirty="0"/>
              <a:t>-I’m sure some of you are aware of it…possibly even some involved in it…</a:t>
            </a:r>
          </a:p>
          <a:p>
            <a:endParaRPr lang="en-US" dirty="0"/>
          </a:p>
          <a:p>
            <a:r>
              <a:rPr lang="en-US" dirty="0"/>
              <a:t>-SCDL offers interesting opportunity to explore the  Rewards &amp; Challenges of collaborating with a wide variety of people </a:t>
            </a:r>
          </a:p>
        </p:txBody>
      </p:sp>
      <p:sp>
        <p:nvSpPr>
          <p:cNvPr id="4" name="Slide Number Placeholder 3"/>
          <p:cNvSpPr>
            <a:spLocks noGrp="1"/>
          </p:cNvSpPr>
          <p:nvPr>
            <p:ph type="sldNum" sz="quarter" idx="10"/>
          </p:nvPr>
        </p:nvSpPr>
        <p:spPr/>
        <p:txBody>
          <a:bodyPr/>
          <a:lstStyle/>
          <a:p>
            <a:fld id="{AAA8FD7C-87AA-458F-B222-AEF4DBB82DB6}" type="slidenum">
              <a:rPr lang="en-US" smtClean="0"/>
              <a:t>2</a:t>
            </a:fld>
            <a:endParaRPr lang="en-US"/>
          </a:p>
        </p:txBody>
      </p:sp>
    </p:spTree>
    <p:extLst>
      <p:ext uri="{BB962C8B-B14F-4D97-AF65-F5344CB8AC3E}">
        <p14:creationId xmlns:p14="http://schemas.microsoft.com/office/powerpoint/2010/main" val="288331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challenges, the process has been very rewarding</a:t>
            </a:r>
          </a:p>
          <a:p>
            <a:endParaRPr lang="en-US" dirty="0"/>
          </a:p>
          <a:p>
            <a:r>
              <a:rPr lang="en-US" dirty="0"/>
              <a:t>-participants are very smart and interesting guys who are passionate about their collection and very appreciative of our efforts to bring it online</a:t>
            </a:r>
          </a:p>
          <a:p>
            <a:endParaRPr lang="en-US" dirty="0"/>
          </a:p>
          <a:p>
            <a:r>
              <a:rPr lang="en-US" dirty="0"/>
              <a:t>- I have learned a lot in the process</a:t>
            </a:r>
          </a:p>
          <a:p>
            <a:endParaRPr lang="en-US" dirty="0"/>
          </a:p>
          <a:p>
            <a:r>
              <a:rPr lang="en-US" dirty="0"/>
              <a:t>- Excited about this collection and looking forward to watching it grow</a:t>
            </a:r>
          </a:p>
        </p:txBody>
      </p:sp>
      <p:sp>
        <p:nvSpPr>
          <p:cNvPr id="4" name="Slide Number Placeholder 3"/>
          <p:cNvSpPr>
            <a:spLocks noGrp="1"/>
          </p:cNvSpPr>
          <p:nvPr>
            <p:ph type="sldNum" sz="quarter" idx="10"/>
          </p:nvPr>
        </p:nvSpPr>
        <p:spPr/>
        <p:txBody>
          <a:bodyPr/>
          <a:lstStyle/>
          <a:p>
            <a:fld id="{AAA8FD7C-87AA-458F-B222-AEF4DBB82DB6}" type="slidenum">
              <a:rPr lang="en-US" smtClean="0"/>
              <a:t>20</a:t>
            </a:fld>
            <a:endParaRPr lang="en-US"/>
          </a:p>
        </p:txBody>
      </p:sp>
    </p:spTree>
    <p:extLst>
      <p:ext uri="{BB962C8B-B14F-4D97-AF65-F5344CB8AC3E}">
        <p14:creationId xmlns:p14="http://schemas.microsoft.com/office/powerpoint/2010/main" val="160649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SCDL is a project that gives us the opportunity to explore collaboration on many levels</a:t>
            </a:r>
          </a:p>
          <a:p>
            <a:endParaRPr lang="en-US" dirty="0"/>
          </a:p>
          <a:p>
            <a:r>
              <a:rPr lang="en-US" dirty="0"/>
              <a:t>Most interesting it gives us a chance to discuss collaborating with a wide variety of people</a:t>
            </a:r>
          </a:p>
          <a:p>
            <a:endParaRPr lang="en-US" dirty="0"/>
          </a:p>
          <a:p>
            <a:r>
              <a:rPr lang="en-US" dirty="0"/>
              <a:t>This diversity offers unique challenges and rewards as well</a:t>
            </a:r>
          </a:p>
        </p:txBody>
      </p:sp>
      <p:sp>
        <p:nvSpPr>
          <p:cNvPr id="4" name="Slide Number Placeholder 3"/>
          <p:cNvSpPr>
            <a:spLocks noGrp="1"/>
          </p:cNvSpPr>
          <p:nvPr>
            <p:ph type="sldNum" sz="quarter" idx="10"/>
          </p:nvPr>
        </p:nvSpPr>
        <p:spPr/>
        <p:txBody>
          <a:bodyPr/>
          <a:lstStyle/>
          <a:p>
            <a:fld id="{AAA8FD7C-87AA-458F-B222-AEF4DBB82DB6}" type="slidenum">
              <a:rPr lang="en-US" smtClean="0"/>
              <a:t>21</a:t>
            </a:fld>
            <a:endParaRPr lang="en-US"/>
          </a:p>
        </p:txBody>
      </p:sp>
    </p:spTree>
    <p:extLst>
      <p:ext uri="{BB962C8B-B14F-4D97-AF65-F5344CB8AC3E}">
        <p14:creationId xmlns:p14="http://schemas.microsoft.com/office/powerpoint/2010/main" val="160649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22</a:t>
            </a:fld>
            <a:endParaRPr lang="en-US"/>
          </a:p>
        </p:txBody>
      </p:sp>
    </p:spTree>
    <p:extLst>
      <p:ext uri="{BB962C8B-B14F-4D97-AF65-F5344CB8AC3E}">
        <p14:creationId xmlns:p14="http://schemas.microsoft.com/office/powerpoint/2010/main" val="203867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harvester aggregates the holdings of over 40 institutions and over 100,000 items from across the state of south Carolina</a:t>
            </a:r>
          </a:p>
          <a:p>
            <a:endParaRPr lang="en-US" dirty="0"/>
          </a:p>
          <a:p>
            <a:r>
              <a:rPr lang="en-US" dirty="0"/>
              <a:t>This year upgraded to a Drupal interface – sleeker – easier to use</a:t>
            </a:r>
          </a:p>
          <a:p>
            <a:endParaRPr lang="en-US" dirty="0"/>
          </a:p>
          <a:p>
            <a:r>
              <a:rPr lang="en-US" dirty="0"/>
              <a:t>Currently </a:t>
            </a:r>
            <a:r>
              <a:rPr lang="en-US" dirty="0" err="1"/>
              <a:t>pkp</a:t>
            </a:r>
            <a:r>
              <a:rPr lang="en-US" dirty="0"/>
              <a:t> harvester – soon moving to </a:t>
            </a:r>
            <a:r>
              <a:rPr lang="en-US" dirty="0" err="1"/>
              <a:t>Blacklight</a:t>
            </a:r>
            <a:r>
              <a:rPr lang="en-US" dirty="0"/>
              <a:t> – interesting facetted search functions</a:t>
            </a:r>
          </a:p>
        </p:txBody>
      </p:sp>
      <p:sp>
        <p:nvSpPr>
          <p:cNvPr id="4" name="Slide Number Placeholder 3"/>
          <p:cNvSpPr>
            <a:spLocks noGrp="1"/>
          </p:cNvSpPr>
          <p:nvPr>
            <p:ph type="sldNum" sz="quarter" idx="10"/>
          </p:nvPr>
        </p:nvSpPr>
        <p:spPr/>
        <p:txBody>
          <a:bodyPr/>
          <a:lstStyle/>
          <a:p>
            <a:fld id="{AAA8FD7C-87AA-458F-B222-AEF4DBB82DB6}" type="slidenum">
              <a:rPr lang="en-US" smtClean="0"/>
              <a:t>3</a:t>
            </a:fld>
            <a:endParaRPr lang="en-US"/>
          </a:p>
        </p:txBody>
      </p:sp>
    </p:spTree>
    <p:extLst>
      <p:ext uri="{BB962C8B-B14F-4D97-AF65-F5344CB8AC3E}">
        <p14:creationId xmlns:p14="http://schemas.microsoft.com/office/powerpoint/2010/main" val="289770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-SCDL is made up of 3 scanning regions : upstate, along the coast and here in the midlands</a:t>
            </a:r>
          </a:p>
          <a:p>
            <a:endParaRPr lang="en-US" dirty="0"/>
          </a:p>
          <a:p>
            <a:r>
              <a:rPr lang="en-US" dirty="0"/>
              <a:t>-Because of this structure the SCDL is a collaborative effort on a number of levels</a:t>
            </a:r>
          </a:p>
          <a:p>
            <a:endParaRPr lang="en-US" dirty="0"/>
          </a:p>
          <a:p>
            <a:r>
              <a:rPr lang="en-US" dirty="0"/>
              <a:t>-while today I want to concentrate on the level of collaboration that takes place directly with participants…it is worth noting the other levels…</a:t>
            </a:r>
          </a:p>
          <a:p>
            <a:r>
              <a:rPr lang="en-US" dirty="0"/>
              <a:t>	</a:t>
            </a:r>
          </a:p>
          <a:p>
            <a:r>
              <a:rPr lang="en-US" dirty="0"/>
              <a:t>On the statewide/institutional level – collaboration occurs on:</a:t>
            </a:r>
          </a:p>
          <a:p>
            <a:endParaRPr lang="en-US" dirty="0"/>
          </a:p>
          <a:p>
            <a:r>
              <a:rPr lang="en-US" dirty="0"/>
              <a:t>-Technical issues, Metadata Guidelines, Grants administration  and Outreach efforts</a:t>
            </a:r>
          </a:p>
        </p:txBody>
      </p:sp>
      <p:sp>
        <p:nvSpPr>
          <p:cNvPr id="4" name="Slide Number Placeholder 3"/>
          <p:cNvSpPr>
            <a:spLocks noGrp="1"/>
          </p:cNvSpPr>
          <p:nvPr>
            <p:ph type="sldNum" sz="quarter" idx="10"/>
          </p:nvPr>
        </p:nvSpPr>
        <p:spPr/>
        <p:txBody>
          <a:bodyPr/>
          <a:lstStyle/>
          <a:p>
            <a:fld id="{AAA8FD7C-87AA-458F-B222-AEF4DBB82DB6}" type="slidenum">
              <a:rPr lang="en-US" smtClean="0"/>
              <a:t>4</a:t>
            </a:fld>
            <a:endParaRPr lang="en-US"/>
          </a:p>
        </p:txBody>
      </p:sp>
    </p:spTree>
    <p:extLst>
      <p:ext uri="{BB962C8B-B14F-4D97-AF65-F5344CB8AC3E}">
        <p14:creationId xmlns:p14="http://schemas.microsoft.com/office/powerpoint/2010/main" val="37647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a:t>
            </a:r>
            <a:r>
              <a:rPr lang="en-US" baseline="0" dirty="0" smtClean="0"/>
              <a:t> scanning regions – collaboration on:</a:t>
            </a:r>
          </a:p>
          <a:p>
            <a:endParaRPr lang="en-US" baseline="0" dirty="0" smtClean="0"/>
          </a:p>
          <a:p>
            <a:r>
              <a:rPr lang="en-US" baseline="0" dirty="0" smtClean="0"/>
              <a:t>Equipment scheduling, Staffing and project prioritization</a:t>
            </a:r>
          </a:p>
        </p:txBody>
      </p:sp>
      <p:sp>
        <p:nvSpPr>
          <p:cNvPr id="4" name="Slide Number Placeholder 3"/>
          <p:cNvSpPr>
            <a:spLocks noGrp="1"/>
          </p:cNvSpPr>
          <p:nvPr>
            <p:ph type="sldNum" sz="quarter" idx="10"/>
          </p:nvPr>
        </p:nvSpPr>
        <p:spPr/>
        <p:txBody>
          <a:bodyPr/>
          <a:lstStyle/>
          <a:p>
            <a:fld id="{AAA8FD7C-87AA-458F-B222-AEF4DBB82DB6}" type="slidenum">
              <a:rPr lang="en-US" smtClean="0"/>
              <a:t>5</a:t>
            </a:fld>
            <a:endParaRPr lang="en-US"/>
          </a:p>
        </p:txBody>
      </p:sp>
    </p:spTree>
    <p:extLst>
      <p:ext uri="{BB962C8B-B14F-4D97-AF65-F5344CB8AC3E}">
        <p14:creationId xmlns:p14="http://schemas.microsoft.com/office/powerpoint/2010/main" val="165854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should also</a:t>
            </a:r>
            <a:r>
              <a:rPr lang="en-US" baseline="0" dirty="0" smtClean="0"/>
              <a:t> mention that the SCDL was selected as a DPLA content hub…</a:t>
            </a:r>
          </a:p>
          <a:p>
            <a:endParaRPr lang="en-US" baseline="0" dirty="0" smtClean="0"/>
          </a:p>
          <a:p>
            <a:r>
              <a:rPr lang="en-US" baseline="0" dirty="0" smtClean="0"/>
              <a:t>This adds another, sort of tangential collaborative relationship that effects our metadata standards</a:t>
            </a:r>
          </a:p>
          <a:p>
            <a:endParaRPr lang="en-US" baseline="0" dirty="0" smtClean="0"/>
          </a:p>
          <a:p>
            <a:r>
              <a:rPr lang="en-US" baseline="0" dirty="0" smtClean="0"/>
              <a:t>As with all collaborative efforts…communication is key- SCDL Wiki!</a:t>
            </a:r>
            <a:endParaRPr lang="en-US" dirty="0"/>
          </a:p>
        </p:txBody>
      </p:sp>
      <p:sp>
        <p:nvSpPr>
          <p:cNvPr id="4" name="Slide Number Placeholder 3"/>
          <p:cNvSpPr>
            <a:spLocks noGrp="1"/>
          </p:cNvSpPr>
          <p:nvPr>
            <p:ph type="sldNum" sz="quarter" idx="10"/>
          </p:nvPr>
        </p:nvSpPr>
        <p:spPr/>
        <p:txBody>
          <a:bodyPr/>
          <a:lstStyle/>
          <a:p>
            <a:fld id="{AAA8FD7C-87AA-458F-B222-AEF4DBB82DB6}" type="slidenum">
              <a:rPr lang="en-US" smtClean="0"/>
              <a:t>6</a:t>
            </a:fld>
            <a:endParaRPr lang="en-US"/>
          </a:p>
        </p:txBody>
      </p:sp>
    </p:spTree>
    <p:extLst>
      <p:ext uri="{BB962C8B-B14F-4D97-AF65-F5344CB8AC3E}">
        <p14:creationId xmlns:p14="http://schemas.microsoft.com/office/powerpoint/2010/main" val="58695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SCDL Mission – to encourage new digital initiatives</a:t>
            </a:r>
          </a:p>
          <a:p>
            <a:endParaRPr lang="en-US" dirty="0"/>
          </a:p>
          <a:p>
            <a:r>
              <a:rPr lang="en-US" dirty="0"/>
              <a:t>This results in collaborating with a wide variety of participants: Academic Institutes, Museums, Historical Societies, Libraries, Municipalities</a:t>
            </a:r>
          </a:p>
          <a:p>
            <a:endParaRPr lang="en-US" dirty="0"/>
          </a:p>
          <a:p>
            <a:r>
              <a:rPr lang="en-US" dirty="0"/>
              <a:t>All of these community partners represent different goals, different backgrounds, different levels of knowledge on Dig. Collections.</a:t>
            </a:r>
          </a:p>
          <a:p>
            <a:endParaRPr lang="en-US" dirty="0"/>
          </a:p>
          <a:p>
            <a:r>
              <a:rPr lang="en-US" dirty="0"/>
              <a:t>-well trained Librarians – versed in latest metadata schemas</a:t>
            </a:r>
          </a:p>
          <a:p>
            <a:r>
              <a:rPr lang="en-US" dirty="0"/>
              <a:t>-librarians at smaller institutions who may have an inkling about metadata but doesn’t have any experience nor the resources to create a collection </a:t>
            </a:r>
          </a:p>
          <a:p>
            <a:r>
              <a:rPr lang="en-US" dirty="0"/>
              <a:t>-still others like Curators in a museum or volunteers in a historic society have no idea at all…but passionate and excited to create a D.C.</a:t>
            </a:r>
          </a:p>
        </p:txBody>
      </p:sp>
      <p:sp>
        <p:nvSpPr>
          <p:cNvPr id="4" name="Slide Number Placeholder 3"/>
          <p:cNvSpPr>
            <a:spLocks noGrp="1"/>
          </p:cNvSpPr>
          <p:nvPr>
            <p:ph type="sldNum" sz="quarter" idx="10"/>
          </p:nvPr>
        </p:nvSpPr>
        <p:spPr/>
        <p:txBody>
          <a:bodyPr/>
          <a:lstStyle/>
          <a:p>
            <a:fld id="{AAA8FD7C-87AA-458F-B222-AEF4DBB82DB6}" type="slidenum">
              <a:rPr lang="en-US" smtClean="0"/>
              <a:t>7</a:t>
            </a:fld>
            <a:endParaRPr lang="en-US"/>
          </a:p>
        </p:txBody>
      </p:sp>
    </p:spTree>
    <p:extLst>
      <p:ext uri="{BB962C8B-B14F-4D97-AF65-F5344CB8AC3E}">
        <p14:creationId xmlns:p14="http://schemas.microsoft.com/office/powerpoint/2010/main" val="398959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-collaborating with this many different participants creates challenges:</a:t>
            </a:r>
          </a:p>
          <a:p>
            <a:endParaRPr lang="en-US" dirty="0"/>
          </a:p>
          <a:p>
            <a:r>
              <a:rPr lang="en-US" dirty="0"/>
              <a:t>Communication is a big one…due to such variance in level of understanding and background it is crucial that you take time to communicate carefully.</a:t>
            </a:r>
          </a:p>
          <a:p>
            <a:endParaRPr lang="en-US" dirty="0"/>
          </a:p>
          <a:p>
            <a:r>
              <a:rPr lang="en-US" dirty="0"/>
              <a:t>-challenges to communication is exacerbated by the fact that most of it is virtual…</a:t>
            </a:r>
          </a:p>
          <a:p>
            <a:endParaRPr lang="en-US" dirty="0"/>
          </a:p>
          <a:p>
            <a:r>
              <a:rPr lang="en-US" dirty="0"/>
              <a:t>-Traditional D.C. scenario a curator or a scholar on campus might set up meeting</a:t>
            </a:r>
          </a:p>
          <a:p>
            <a:endParaRPr lang="en-US" dirty="0"/>
          </a:p>
          <a:p>
            <a:r>
              <a:rPr lang="en-US" dirty="0"/>
              <a:t>SCDL participants dispersed geographically so Impossible to meet face to face with everyone</a:t>
            </a:r>
          </a:p>
          <a:p>
            <a:r>
              <a:rPr lang="en-US" dirty="0"/>
              <a:t>Most communication: email,, phone, snail mail (discs delivered)</a:t>
            </a:r>
          </a:p>
          <a:p>
            <a:endParaRPr lang="en-US" dirty="0"/>
          </a:p>
          <a:p>
            <a:r>
              <a:rPr lang="en-US" dirty="0"/>
              <a:t>To help ensure understanding: detailed documentation on website along with downloadable Metadata sheet</a:t>
            </a:r>
          </a:p>
        </p:txBody>
      </p:sp>
      <p:sp>
        <p:nvSpPr>
          <p:cNvPr id="4" name="Slide Number Placeholder 3"/>
          <p:cNvSpPr>
            <a:spLocks noGrp="1"/>
          </p:cNvSpPr>
          <p:nvPr>
            <p:ph type="sldNum" sz="quarter" idx="10"/>
          </p:nvPr>
        </p:nvSpPr>
        <p:spPr/>
        <p:txBody>
          <a:bodyPr/>
          <a:lstStyle/>
          <a:p>
            <a:fld id="{AAA8FD7C-87AA-458F-B222-AEF4DBB82DB6}" type="slidenum">
              <a:rPr lang="en-US" smtClean="0"/>
              <a:t>8</a:t>
            </a:fld>
            <a:endParaRPr lang="en-US"/>
          </a:p>
        </p:txBody>
      </p:sp>
    </p:spTree>
    <p:extLst>
      <p:ext uri="{BB962C8B-B14F-4D97-AF65-F5344CB8AC3E}">
        <p14:creationId xmlns:p14="http://schemas.microsoft.com/office/powerpoint/2010/main" val="97719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challenge created by working with people at a distance is the transferal of documents.</a:t>
            </a:r>
          </a:p>
          <a:p>
            <a:endParaRPr lang="en-US" dirty="0"/>
          </a:p>
          <a:p>
            <a:r>
              <a:rPr lang="en-US" dirty="0"/>
              <a:t>MD usually small enough to email Image files another matter: discs mailed, external </a:t>
            </a:r>
            <a:r>
              <a:rPr lang="en-US" dirty="0" err="1"/>
              <a:t>harddrives</a:t>
            </a:r>
            <a:r>
              <a:rPr lang="en-US" dirty="0"/>
              <a:t> exchanged</a:t>
            </a:r>
          </a:p>
          <a:p>
            <a:endParaRPr lang="en-US" dirty="0"/>
          </a:p>
          <a:p>
            <a:r>
              <a:rPr lang="en-US" dirty="0"/>
              <a:t>-Recently instituted the SCDL </a:t>
            </a:r>
            <a:r>
              <a:rPr lang="en-US" dirty="0" err="1"/>
              <a:t>dropbox</a:t>
            </a:r>
            <a:r>
              <a:rPr lang="en-US" dirty="0"/>
              <a:t>: proven to be very useful and expedient at passing docs both ways</a:t>
            </a:r>
          </a:p>
        </p:txBody>
      </p:sp>
      <p:sp>
        <p:nvSpPr>
          <p:cNvPr id="4" name="Slide Number Placeholder 3"/>
          <p:cNvSpPr>
            <a:spLocks noGrp="1"/>
          </p:cNvSpPr>
          <p:nvPr>
            <p:ph type="sldNum" sz="quarter" idx="10"/>
          </p:nvPr>
        </p:nvSpPr>
        <p:spPr/>
        <p:txBody>
          <a:bodyPr/>
          <a:lstStyle/>
          <a:p>
            <a:fld id="{AAA8FD7C-87AA-458F-B222-AEF4DBB82DB6}" type="slidenum">
              <a:rPr lang="en-US" smtClean="0"/>
              <a:t>9</a:t>
            </a:fld>
            <a:endParaRPr lang="en-US"/>
          </a:p>
        </p:txBody>
      </p:sp>
    </p:spTree>
    <p:extLst>
      <p:ext uri="{BB962C8B-B14F-4D97-AF65-F5344CB8AC3E}">
        <p14:creationId xmlns:p14="http://schemas.microsoft.com/office/powerpoint/2010/main" val="276731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70ACF7-0072-4DCF-A75B-0DF00C70292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D357-EA09-4A73-93A9-D8E444DCB94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0ACF7-0072-4DCF-A75B-0DF00C70292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0ACF7-0072-4DCF-A75B-0DF00C70292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70ACF7-0072-4DCF-A75B-0DF00C70292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D357-EA09-4A73-93A9-D8E444DCB94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0ACF7-0072-4DCF-A75B-0DF00C702920}"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70ACF7-0072-4DCF-A75B-0DF00C70292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D357-EA09-4A73-93A9-D8E444DCB94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70ACF7-0072-4DCF-A75B-0DF00C702920}"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FD357-EA09-4A73-93A9-D8E444DCB94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70ACF7-0072-4DCF-A75B-0DF00C702920}"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0ACF7-0072-4DCF-A75B-0DF00C702920}"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0ACF7-0072-4DCF-A75B-0DF00C70292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D357-EA09-4A73-93A9-D8E444DCB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0ACF7-0072-4DCF-A75B-0DF00C702920}"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FD357-EA09-4A73-93A9-D8E444DCB94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470ACF7-0072-4DCF-A75B-0DF00C702920}" type="datetimeFigureOut">
              <a:rPr lang="en-US" smtClean="0"/>
              <a:t>5/20/2014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91FD357-EA09-4A73-93A9-D8E444DCB9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quirkj@mailbox.sc.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724400"/>
            <a:ext cx="7772400" cy="1676400"/>
          </a:xfrm>
        </p:spPr>
        <p:txBody>
          <a:bodyPr>
            <a:noAutofit/>
          </a:bodyPr>
          <a:lstStyle/>
          <a:p>
            <a:pPr algn="ctr"/>
            <a:r>
              <a:rPr lang="en-US" sz="3600" dirty="0" smtClean="0"/>
              <a:t>Collaboration in </a:t>
            </a:r>
            <a:r>
              <a:rPr lang="en-US" sz="3600" dirty="0" err="1" smtClean="0"/>
              <a:t>CONTENTdm</a:t>
            </a:r>
            <a:r>
              <a:rPr lang="en-US" sz="3600" dirty="0" smtClean="0"/>
              <a:t> Projects</a:t>
            </a:r>
          </a:p>
          <a:p>
            <a:pPr algn="ctr"/>
            <a:r>
              <a:rPr lang="en-US" sz="2400" dirty="0" smtClean="0"/>
              <a:t>Jessica Short  </a:t>
            </a:r>
            <a:r>
              <a:rPr lang="en-US" sz="2400" dirty="0"/>
              <a:t>. </a:t>
            </a:r>
            <a:r>
              <a:rPr lang="en-US" sz="2400" dirty="0" smtClean="0"/>
              <a:t> Ashley </a:t>
            </a:r>
            <a:r>
              <a:rPr lang="en-US" sz="2400" dirty="0"/>
              <a:t>Knox  .  </a:t>
            </a:r>
            <a:r>
              <a:rPr lang="en-US" sz="2400" dirty="0" smtClean="0"/>
              <a:t>John Quirk</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9600"/>
            <a:ext cx="8153400" cy="1680094"/>
          </a:xfrm>
          <a:prstGeom prst="rect">
            <a:avLst/>
          </a:prstGeom>
        </p:spPr>
      </p:pic>
      <p:pic>
        <p:nvPicPr>
          <p:cNvPr id="1026" name="Picture 2" descr="http://bartkowalski.com/wp-content/uploads/2012/03/Yellow-Submarine-Hea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263" y="17430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Rewards</a:t>
            </a:r>
            <a:endParaRPr lang="en-US" dirty="0"/>
          </a:p>
        </p:txBody>
      </p:sp>
      <p:sp>
        <p:nvSpPr>
          <p:cNvPr id="3" name="Content Placeholder 2"/>
          <p:cNvSpPr>
            <a:spLocks noGrp="1"/>
          </p:cNvSpPr>
          <p:nvPr>
            <p:ph sz="quarter" idx="13"/>
          </p:nvPr>
        </p:nvSpPr>
        <p:spPr>
          <a:xfrm>
            <a:off x="1143000" y="1219200"/>
            <a:ext cx="6400800" cy="3474720"/>
          </a:xfrm>
        </p:spPr>
        <p:txBody>
          <a:bodyPr>
            <a:normAutofit/>
          </a:bodyPr>
          <a:lstStyle/>
          <a:p>
            <a:r>
              <a:rPr lang="en-US" sz="2800" dirty="0" smtClean="0"/>
              <a:t>Providing access to significant and interesting historical records</a:t>
            </a:r>
          </a:p>
          <a:p>
            <a:r>
              <a:rPr lang="en-US" sz="2800" dirty="0" smtClean="0"/>
              <a:t>Appreciation of collaborative partner</a:t>
            </a:r>
          </a:p>
          <a:p>
            <a:r>
              <a:rPr lang="en-US" sz="2800" dirty="0" smtClean="0"/>
              <a:t>A chance to meet a lot of interesting and passionate people</a:t>
            </a:r>
          </a:p>
        </p:txBody>
      </p:sp>
    </p:spTree>
    <p:extLst>
      <p:ext uri="{BB962C8B-B14F-4D97-AF65-F5344CB8AC3E}">
        <p14:creationId xmlns:p14="http://schemas.microsoft.com/office/powerpoint/2010/main" val="314365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267200"/>
            <a:ext cx="6512511" cy="1143000"/>
          </a:xfrm>
        </p:spPr>
        <p:txBody>
          <a:bodyPr/>
          <a:lstStyle/>
          <a:p>
            <a:pPr marL="0" indent="0" algn="ctr">
              <a:buNone/>
            </a:pPr>
            <a:r>
              <a:rPr lang="en-US" sz="3600" dirty="0" smtClean="0"/>
              <a:t>The South Carolina Artifact Documentation Project</a:t>
            </a:r>
            <a:endParaRPr lang="en-US" sz="3600"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365332" cy="278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59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3289" y="4943668"/>
            <a:ext cx="65125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Collaborators</a:t>
            </a:r>
            <a:endParaRPr lang="en-US" dirty="0"/>
          </a:p>
        </p:txBody>
      </p:sp>
      <p:pic>
        <p:nvPicPr>
          <p:cNvPr id="1026" name="Picture 2" descr="C:\Documents and Settings\Audrey and John\Local Settings\Temporary Internet Files\Content.IE5\70F5IUZV\MC900212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609276"/>
            <a:ext cx="2583942" cy="24199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62000" y="760984"/>
            <a:ext cx="6400800" cy="347472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dirty="0" smtClean="0"/>
              <a:t>2 Hobby Divers</a:t>
            </a:r>
          </a:p>
          <a:p>
            <a:r>
              <a:rPr lang="en-US" sz="2800" dirty="0" smtClean="0"/>
              <a:t>Involved in documenting artifacts found along the coast, lakes and rivers of South Carolina</a:t>
            </a:r>
          </a:p>
          <a:p>
            <a:r>
              <a:rPr lang="en-US" sz="2800" dirty="0" smtClean="0"/>
              <a:t>Since mid 1970s</a:t>
            </a:r>
          </a:p>
          <a:p>
            <a:r>
              <a:rPr lang="en-US" sz="2800" dirty="0" smtClean="0"/>
              <a:t>Desire to preserve and share the information they have collected</a:t>
            </a:r>
          </a:p>
        </p:txBody>
      </p:sp>
    </p:spTree>
    <p:extLst>
      <p:ext uri="{BB962C8B-B14F-4D97-AF65-F5344CB8AC3E}">
        <p14:creationId xmlns:p14="http://schemas.microsoft.com/office/powerpoint/2010/main" val="2869540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590800"/>
            <a:ext cx="6019800" cy="1107996"/>
          </a:xfrm>
          <a:prstGeom prst="rect">
            <a:avLst/>
          </a:prstGeom>
          <a:noFill/>
        </p:spPr>
        <p:txBody>
          <a:bodyPr wrap="square" rtlCol="0">
            <a:spAutoFit/>
          </a:bodyPr>
          <a:lstStyle/>
          <a:p>
            <a:pPr algn="ctr"/>
            <a:r>
              <a:rPr lang="en-US" sz="6600" dirty="0" smtClean="0"/>
              <a:t>Metadata</a:t>
            </a:r>
            <a:endParaRPr lang="en-US" sz="6600" dirty="0"/>
          </a:p>
        </p:txBody>
      </p:sp>
    </p:spTree>
    <p:extLst>
      <p:ext uri="{BB962C8B-B14F-4D97-AF65-F5344CB8AC3E}">
        <p14:creationId xmlns:p14="http://schemas.microsoft.com/office/powerpoint/2010/main" val="221328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25" y="2349635"/>
            <a:ext cx="7606350" cy="2158730"/>
          </a:xfrm>
          <a:prstGeom prst="rect">
            <a:avLst/>
          </a:prstGeom>
        </p:spPr>
      </p:pic>
    </p:spTree>
    <p:extLst>
      <p:ext uri="{BB962C8B-B14F-4D97-AF65-F5344CB8AC3E}">
        <p14:creationId xmlns:p14="http://schemas.microsoft.com/office/powerpoint/2010/main" val="2133625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368" y="2139696"/>
            <a:ext cx="3255264" cy="2578608"/>
          </a:xfrm>
          <a:prstGeom prst="rect">
            <a:avLst/>
          </a:prstGeom>
        </p:spPr>
      </p:pic>
    </p:spTree>
    <p:extLst>
      <p:ext uri="{BB962C8B-B14F-4D97-AF65-F5344CB8AC3E}">
        <p14:creationId xmlns:p14="http://schemas.microsoft.com/office/powerpoint/2010/main" val="3680190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0"/>
            <a:ext cx="5562600" cy="3921633"/>
          </a:xfrm>
          <a:prstGeom prst="rect">
            <a:avLst/>
          </a:prstGeom>
        </p:spPr>
      </p:pic>
    </p:spTree>
    <p:extLst>
      <p:ext uri="{BB962C8B-B14F-4D97-AF65-F5344CB8AC3E}">
        <p14:creationId xmlns:p14="http://schemas.microsoft.com/office/powerpoint/2010/main" val="131660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39344"/>
            <a:ext cx="7315200" cy="5157216"/>
          </a:xfrm>
          <a:prstGeom prst="rect">
            <a:avLst/>
          </a:prstGeom>
        </p:spPr>
      </p:pic>
    </p:spTree>
    <p:extLst>
      <p:ext uri="{BB962C8B-B14F-4D97-AF65-F5344CB8AC3E}">
        <p14:creationId xmlns:p14="http://schemas.microsoft.com/office/powerpoint/2010/main" val="2519288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76800"/>
            <a:ext cx="784860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Looking Sharp!</a:t>
            </a:r>
            <a:endParaRPr lang="en-US" dirty="0"/>
          </a:p>
        </p:txBody>
      </p:sp>
      <p:sp>
        <p:nvSpPr>
          <p:cNvPr id="3" name="Content Placeholder 2"/>
          <p:cNvSpPr txBox="1">
            <a:spLocks/>
          </p:cNvSpPr>
          <p:nvPr/>
        </p:nvSpPr>
        <p:spPr>
          <a:xfrm>
            <a:off x="965200" y="1143000"/>
            <a:ext cx="6400800" cy="347472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dirty="0" smtClean="0"/>
              <a:t>New metadata came in looking good</a:t>
            </a:r>
          </a:p>
          <a:p>
            <a:r>
              <a:rPr lang="en-US" sz="2800" dirty="0" smtClean="0"/>
              <a:t>Complex metadata – compound objects showing multiple views</a:t>
            </a:r>
          </a:p>
          <a:p>
            <a:r>
              <a:rPr lang="en-US" sz="2800" dirty="0" smtClean="0"/>
              <a:t>New collections of artifacts included different kids of objects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191000"/>
            <a:ext cx="2561492" cy="1752600"/>
          </a:xfrm>
          <a:prstGeom prst="rect">
            <a:avLst/>
          </a:prstGeom>
        </p:spPr>
      </p:pic>
    </p:spTree>
    <p:extLst>
      <p:ext uri="{BB962C8B-B14F-4D97-AF65-F5344CB8AC3E}">
        <p14:creationId xmlns:p14="http://schemas.microsoft.com/office/powerpoint/2010/main" val="115788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76800"/>
            <a:ext cx="784860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smtClean="0"/>
              <a:t>Challenges</a:t>
            </a:r>
            <a:endParaRPr lang="en-US" dirty="0"/>
          </a:p>
        </p:txBody>
      </p:sp>
      <p:sp>
        <p:nvSpPr>
          <p:cNvPr id="3" name="Content Placeholder 2"/>
          <p:cNvSpPr txBox="1">
            <a:spLocks/>
          </p:cNvSpPr>
          <p:nvPr/>
        </p:nvSpPr>
        <p:spPr>
          <a:xfrm>
            <a:off x="914400" y="1143000"/>
            <a:ext cx="6400800" cy="347472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200" dirty="0" smtClean="0"/>
              <a:t>Participants often unreachable for periods of time</a:t>
            </a:r>
          </a:p>
          <a:p>
            <a:r>
              <a:rPr lang="en-US" sz="3200" dirty="0" smtClean="0"/>
              <a:t>My assumptions of their backgrounds</a:t>
            </a:r>
          </a:p>
          <a:p>
            <a:r>
              <a:rPr lang="en-US" sz="3200" dirty="0" smtClean="0"/>
              <a:t>My lack of knowledge about subject matter</a:t>
            </a:r>
          </a:p>
        </p:txBody>
      </p:sp>
    </p:spTree>
    <p:extLst>
      <p:ext uri="{BB962C8B-B14F-4D97-AF65-F5344CB8AC3E}">
        <p14:creationId xmlns:p14="http://schemas.microsoft.com/office/powerpoint/2010/main" val="2714168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6324600" cy="494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1676400" y="5638800"/>
            <a:ext cx="5637010" cy="882119"/>
          </a:xfrm>
        </p:spPr>
        <p:txBody>
          <a:bodyPr>
            <a:normAutofit/>
          </a:bodyPr>
          <a:lstStyle/>
          <a:p>
            <a:pPr algn="ctr"/>
            <a:r>
              <a:rPr lang="en-US" sz="2400" dirty="0" smtClean="0"/>
              <a:t>scmemory.org</a:t>
            </a:r>
            <a:endParaRPr lang="en-US" sz="2400" dirty="0"/>
          </a:p>
        </p:txBody>
      </p:sp>
    </p:spTree>
    <p:extLst>
      <p:ext uri="{BB962C8B-B14F-4D97-AF65-F5344CB8AC3E}">
        <p14:creationId xmlns:p14="http://schemas.microsoft.com/office/powerpoint/2010/main" val="354028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76800"/>
            <a:ext cx="784860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Rewards</a:t>
            </a:r>
            <a:endParaRPr lang="en-US" dirty="0"/>
          </a:p>
        </p:txBody>
      </p:sp>
      <p:sp>
        <p:nvSpPr>
          <p:cNvPr id="3" name="Content Placeholder 2"/>
          <p:cNvSpPr txBox="1">
            <a:spLocks/>
          </p:cNvSpPr>
          <p:nvPr/>
        </p:nvSpPr>
        <p:spPr>
          <a:xfrm>
            <a:off x="914400" y="1143000"/>
            <a:ext cx="6400800" cy="347472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dirty="0" smtClean="0"/>
              <a:t>A chance to work with some really smart and interesting guys who are deeply passionate about their project</a:t>
            </a:r>
          </a:p>
          <a:p>
            <a:r>
              <a:rPr lang="en-US" sz="2800" dirty="0" smtClean="0"/>
              <a:t>I have learned a lot in the process</a:t>
            </a:r>
          </a:p>
          <a:p>
            <a:r>
              <a:rPr lang="en-US" sz="2800" dirty="0" smtClean="0"/>
              <a:t>Excited about the future development of this collection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7907">
            <a:off x="6865616" y="2514582"/>
            <a:ext cx="1417323" cy="2281433"/>
          </a:xfrm>
          <a:prstGeom prst="rect">
            <a:avLst/>
          </a:prstGeom>
        </p:spPr>
      </p:pic>
    </p:spTree>
    <p:extLst>
      <p:ext uri="{BB962C8B-B14F-4D97-AF65-F5344CB8AC3E}">
        <p14:creationId xmlns:p14="http://schemas.microsoft.com/office/powerpoint/2010/main" val="290194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76800"/>
            <a:ext cx="784860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Conclusion</a:t>
            </a:r>
            <a:endParaRPr lang="en-US" dirty="0"/>
          </a:p>
        </p:txBody>
      </p:sp>
      <p:sp>
        <p:nvSpPr>
          <p:cNvPr id="3" name="Content Placeholder 2"/>
          <p:cNvSpPr txBox="1">
            <a:spLocks/>
          </p:cNvSpPr>
          <p:nvPr/>
        </p:nvSpPr>
        <p:spPr>
          <a:xfrm>
            <a:off x="914400" y="1143000"/>
            <a:ext cx="6400800" cy="43053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dirty="0" smtClean="0"/>
              <a:t>SCDL Project gives us an opportunity to explore collaboration on several levels</a:t>
            </a:r>
          </a:p>
          <a:p>
            <a:r>
              <a:rPr lang="en-US" sz="2800" dirty="0" smtClean="0"/>
              <a:t>A chance to discuss collaboration with a wide variety of people</a:t>
            </a:r>
          </a:p>
          <a:p>
            <a:r>
              <a:rPr lang="en-US" sz="2800" dirty="0" smtClean="0"/>
              <a:t>Unique challenges</a:t>
            </a:r>
          </a:p>
          <a:p>
            <a:r>
              <a:rPr lang="en-US" sz="2800" dirty="0" smtClean="0"/>
              <a:t>Unique rewards</a:t>
            </a:r>
          </a:p>
        </p:txBody>
      </p:sp>
    </p:spTree>
    <p:extLst>
      <p:ext uri="{BB962C8B-B14F-4D97-AF65-F5344CB8AC3E}">
        <p14:creationId xmlns:p14="http://schemas.microsoft.com/office/powerpoint/2010/main" val="1513897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237480"/>
            <a:ext cx="6512511" cy="1143000"/>
          </a:xfrm>
        </p:spPr>
        <p:txBody>
          <a:bodyPr/>
          <a:lstStyle/>
          <a:p>
            <a:pPr marL="0" indent="0">
              <a:buNone/>
            </a:pPr>
            <a:r>
              <a:rPr lang="en-US" dirty="0" smtClean="0"/>
              <a:t>Questions/Comments</a:t>
            </a:r>
            <a:endParaRPr lang="en-US" dirty="0"/>
          </a:p>
        </p:txBody>
      </p:sp>
      <p:sp>
        <p:nvSpPr>
          <p:cNvPr id="3" name="Content Placeholder 2"/>
          <p:cNvSpPr>
            <a:spLocks noGrp="1"/>
          </p:cNvSpPr>
          <p:nvPr>
            <p:ph sz="quarter" idx="13"/>
          </p:nvPr>
        </p:nvSpPr>
        <p:spPr>
          <a:xfrm>
            <a:off x="1143000" y="731520"/>
            <a:ext cx="6400800" cy="1554480"/>
          </a:xfrm>
        </p:spPr>
        <p:txBody>
          <a:bodyPr/>
          <a:lstStyle/>
          <a:p>
            <a:pPr marL="45720" indent="0" algn="ctr">
              <a:buNone/>
            </a:pPr>
            <a:r>
              <a:rPr lang="en-US" dirty="0" smtClean="0"/>
              <a:t>John Quirk</a:t>
            </a:r>
          </a:p>
          <a:p>
            <a:pPr marL="45720" indent="0" algn="ctr">
              <a:buNone/>
            </a:pPr>
            <a:r>
              <a:rPr lang="en-US" dirty="0" smtClean="0"/>
              <a:t>South Carolina Digital Library</a:t>
            </a:r>
          </a:p>
          <a:p>
            <a:pPr marL="45720" indent="0" algn="ctr">
              <a:buNone/>
            </a:pPr>
            <a:r>
              <a:rPr lang="en-US" dirty="0" smtClean="0">
                <a:hlinkClick r:id="rId3"/>
              </a:rPr>
              <a:t>quirkj@mailbox.sc.edu</a:t>
            </a:r>
            <a:endParaRPr lang="en-US" dirty="0" smtClean="0"/>
          </a:p>
          <a:p>
            <a:pPr marL="45720" indent="0">
              <a:buNone/>
            </a:pPr>
            <a:endParaRPr lang="en-US" dirty="0" smtClean="0"/>
          </a:p>
        </p:txBody>
      </p:sp>
      <p:sp>
        <p:nvSpPr>
          <p:cNvPr id="4" name="Content Placeholder 2"/>
          <p:cNvSpPr txBox="1">
            <a:spLocks/>
          </p:cNvSpPr>
          <p:nvPr/>
        </p:nvSpPr>
        <p:spPr>
          <a:xfrm>
            <a:off x="1219200" y="2209800"/>
            <a:ext cx="6400800" cy="155448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dirty="0" smtClean="0"/>
              <a:t>Jessica Short</a:t>
            </a:r>
          </a:p>
          <a:p>
            <a:pPr marL="45720" indent="0" algn="ctr">
              <a:buFont typeface="Georgia" pitchFamily="18" charset="0"/>
              <a:buNone/>
            </a:pPr>
            <a:r>
              <a:rPr lang="en-US" dirty="0" smtClean="0"/>
              <a:t>Tennessee State Library and Archives</a:t>
            </a:r>
          </a:p>
          <a:p>
            <a:pPr marL="45720" indent="0" algn="ctr">
              <a:buFont typeface="Georgia" pitchFamily="18" charset="0"/>
              <a:buNone/>
            </a:pPr>
            <a:r>
              <a:rPr lang="en-US" dirty="0" smtClean="0">
                <a:hlinkClick r:id="rId3"/>
              </a:rPr>
              <a:t>Jessica.Short@tn.gov</a:t>
            </a:r>
            <a:endParaRPr lang="en-US" dirty="0" smtClean="0"/>
          </a:p>
          <a:p>
            <a:pPr marL="45720" indent="0">
              <a:buFont typeface="Georgia" pitchFamily="18" charset="0"/>
              <a:buNone/>
            </a:pPr>
            <a:endParaRPr lang="en-US" dirty="0" smtClean="0"/>
          </a:p>
        </p:txBody>
      </p:sp>
      <p:sp>
        <p:nvSpPr>
          <p:cNvPr id="5" name="Content Placeholder 2"/>
          <p:cNvSpPr txBox="1">
            <a:spLocks/>
          </p:cNvSpPr>
          <p:nvPr/>
        </p:nvSpPr>
        <p:spPr>
          <a:xfrm>
            <a:off x="1219200" y="3764280"/>
            <a:ext cx="6400800" cy="155448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dirty="0" smtClean="0"/>
              <a:t>Ashley Knox</a:t>
            </a:r>
          </a:p>
          <a:p>
            <a:pPr marL="45720" indent="0" algn="ctr">
              <a:buFont typeface="Georgia" pitchFamily="18" charset="0"/>
              <a:buNone/>
            </a:pPr>
            <a:r>
              <a:rPr lang="en-US" dirty="0" smtClean="0"/>
              <a:t>USC Digital Collections</a:t>
            </a:r>
          </a:p>
          <a:p>
            <a:pPr marL="45720" indent="0" algn="ctr">
              <a:buFont typeface="Georgia" pitchFamily="18" charset="0"/>
              <a:buNone/>
            </a:pPr>
            <a:r>
              <a:rPr lang="en-US" dirty="0" smtClean="0">
                <a:hlinkClick r:id="rId3"/>
              </a:rPr>
              <a:t>knoxam@mailbox.sc.edu</a:t>
            </a:r>
            <a:endParaRPr lang="en-US" dirty="0" smtClean="0"/>
          </a:p>
          <a:p>
            <a:pPr marL="45720" indent="0">
              <a:buFont typeface="Georgia" pitchFamily="18" charset="0"/>
              <a:buNone/>
            </a:pPr>
            <a:endParaRPr lang="en-US" dirty="0" smtClean="0"/>
          </a:p>
        </p:txBody>
      </p:sp>
    </p:spTree>
    <p:extLst>
      <p:ext uri="{BB962C8B-B14F-4D97-AF65-F5344CB8AC3E}">
        <p14:creationId xmlns:p14="http://schemas.microsoft.com/office/powerpoint/2010/main" val="98677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0583">
            <a:off x="4792686" y="1251674"/>
            <a:ext cx="3380433" cy="264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696743" y="4953000"/>
            <a:ext cx="6512511" cy="1143000"/>
          </a:xfrm>
        </p:spPr>
        <p:txBody>
          <a:bodyPr/>
          <a:lstStyle/>
          <a:p>
            <a:pPr marL="0" indent="0">
              <a:buNone/>
            </a:pPr>
            <a:r>
              <a:rPr lang="en-US" dirty="0" smtClean="0"/>
              <a:t>Technical Details</a:t>
            </a:r>
            <a:endParaRPr lang="en-US" dirty="0"/>
          </a:p>
        </p:txBody>
      </p:sp>
      <p:sp>
        <p:nvSpPr>
          <p:cNvPr id="2" name="Subtitle 1"/>
          <p:cNvSpPr>
            <a:spLocks noGrp="1"/>
          </p:cNvSpPr>
          <p:nvPr>
            <p:ph sz="quarter" idx="13"/>
          </p:nvPr>
        </p:nvSpPr>
        <p:spPr>
          <a:xfrm>
            <a:off x="838200" y="1524000"/>
            <a:ext cx="6400800" cy="3474720"/>
          </a:xfrm>
          <a:noFill/>
        </p:spPr>
        <p:txBody>
          <a:bodyPr>
            <a:normAutofit/>
          </a:bodyPr>
          <a:lstStyle/>
          <a:p>
            <a:r>
              <a:rPr lang="en-US" sz="2800" dirty="0" smtClean="0"/>
              <a:t>Statewide Harvester</a:t>
            </a:r>
          </a:p>
          <a:p>
            <a:r>
              <a:rPr lang="en-US" sz="2800" dirty="0" smtClean="0"/>
              <a:t>Over 40 Institutions</a:t>
            </a:r>
          </a:p>
          <a:p>
            <a:r>
              <a:rPr lang="en-US" sz="2800" dirty="0" smtClean="0"/>
              <a:t>Over 100,000 Items</a:t>
            </a:r>
          </a:p>
          <a:p>
            <a:r>
              <a:rPr lang="en-US" sz="2800" dirty="0" smtClean="0"/>
              <a:t>Drupal Platform</a:t>
            </a:r>
          </a:p>
          <a:p>
            <a:r>
              <a:rPr lang="en-US" sz="2800" dirty="0" err="1" smtClean="0"/>
              <a:t>Blacklight</a:t>
            </a:r>
            <a:r>
              <a:rPr lang="en-US" sz="2800" dirty="0" smtClean="0"/>
              <a:t> - Coming soon!</a:t>
            </a:r>
            <a:endParaRPr lang="en-US" sz="2800" dirty="0"/>
          </a:p>
        </p:txBody>
      </p:sp>
    </p:spTree>
    <p:extLst>
      <p:ext uri="{BB962C8B-B14F-4D97-AF65-F5344CB8AC3E}">
        <p14:creationId xmlns:p14="http://schemas.microsoft.com/office/powerpoint/2010/main" val="360060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762000"/>
            <a:ext cx="4694940" cy="1143000"/>
          </a:xfrm>
          <a:noFill/>
        </p:spPr>
        <p:txBody>
          <a:bodyPr>
            <a:normAutofit/>
          </a:bodyPr>
          <a:lstStyle/>
          <a:p>
            <a:pPr algn="ctr"/>
            <a:r>
              <a:rPr lang="en-US" sz="2800" dirty="0" smtClean="0"/>
              <a:t>Three Regional Scanning Centers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27" y="76200"/>
            <a:ext cx="4191000" cy="3464560"/>
          </a:xfrm>
          <a:prstGeom prst="rect">
            <a:avLst/>
          </a:prstGeom>
        </p:spPr>
      </p:pic>
      <p:sp>
        <p:nvSpPr>
          <p:cNvPr id="6" name="TextBox 5"/>
          <p:cNvSpPr txBox="1"/>
          <p:nvPr/>
        </p:nvSpPr>
        <p:spPr>
          <a:xfrm>
            <a:off x="4847823" y="1808480"/>
            <a:ext cx="3276600" cy="1569660"/>
          </a:xfrm>
          <a:prstGeom prst="rect">
            <a:avLst/>
          </a:prstGeom>
          <a:noFill/>
        </p:spPr>
        <p:txBody>
          <a:bodyPr wrap="square" rtlCol="0">
            <a:spAutoFit/>
          </a:bodyPr>
          <a:lstStyle/>
          <a:p>
            <a:r>
              <a:rPr lang="en-US" sz="2400" dirty="0" smtClean="0"/>
              <a:t>-Technical Issues</a:t>
            </a:r>
          </a:p>
          <a:p>
            <a:r>
              <a:rPr lang="en-US" sz="2400" dirty="0" smtClean="0"/>
              <a:t>-Metadata Guidelines</a:t>
            </a:r>
            <a:endParaRPr lang="en-US" sz="2400" dirty="0"/>
          </a:p>
          <a:p>
            <a:r>
              <a:rPr lang="en-US" sz="2400" dirty="0" smtClean="0"/>
              <a:t>-Grants </a:t>
            </a:r>
            <a:r>
              <a:rPr lang="en-US" sz="2400" dirty="0"/>
              <a:t>Administration</a:t>
            </a:r>
          </a:p>
          <a:p>
            <a:r>
              <a:rPr lang="en-US" sz="2400" dirty="0" smtClean="0"/>
              <a:t>-Outreach</a:t>
            </a:r>
            <a:endParaRPr lang="en-US" sz="2400" dirty="0"/>
          </a:p>
        </p:txBody>
      </p:sp>
      <p:sp>
        <p:nvSpPr>
          <p:cNvPr id="10" name="Title 2"/>
          <p:cNvSpPr txBox="1">
            <a:spLocks/>
          </p:cNvSpPr>
          <p:nvPr/>
        </p:nvSpPr>
        <p:spPr>
          <a:xfrm>
            <a:off x="609600" y="5257800"/>
            <a:ext cx="8203644"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Layers of Collaboration</a:t>
            </a:r>
            <a:endParaRPr lang="en-US" dirty="0"/>
          </a:p>
        </p:txBody>
      </p:sp>
    </p:spTree>
    <p:extLst>
      <p:ext uri="{BB962C8B-B14F-4D97-AF65-F5344CB8AC3E}">
        <p14:creationId xmlns:p14="http://schemas.microsoft.com/office/powerpoint/2010/main" val="85145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762000"/>
            <a:ext cx="4694940" cy="1143000"/>
          </a:xfrm>
          <a:noFill/>
        </p:spPr>
        <p:txBody>
          <a:bodyPr>
            <a:normAutofit/>
          </a:bodyPr>
          <a:lstStyle/>
          <a:p>
            <a:pPr algn="ctr"/>
            <a:r>
              <a:rPr lang="en-US" sz="2800" dirty="0" smtClean="0"/>
              <a:t>Three Regional Scanning Centers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27" y="76200"/>
            <a:ext cx="4191000" cy="3464560"/>
          </a:xfrm>
          <a:prstGeom prst="rect">
            <a:avLst/>
          </a:prstGeom>
        </p:spPr>
      </p:pic>
      <p:sp>
        <p:nvSpPr>
          <p:cNvPr id="6" name="TextBox 5"/>
          <p:cNvSpPr txBox="1"/>
          <p:nvPr/>
        </p:nvSpPr>
        <p:spPr>
          <a:xfrm>
            <a:off x="4847823" y="1808480"/>
            <a:ext cx="3276600" cy="1569660"/>
          </a:xfrm>
          <a:prstGeom prst="rect">
            <a:avLst/>
          </a:prstGeom>
          <a:noFill/>
        </p:spPr>
        <p:txBody>
          <a:bodyPr wrap="square" rtlCol="0">
            <a:spAutoFit/>
          </a:bodyPr>
          <a:lstStyle/>
          <a:p>
            <a:r>
              <a:rPr lang="en-US" sz="2400" dirty="0" smtClean="0"/>
              <a:t>-Technical Issues</a:t>
            </a:r>
          </a:p>
          <a:p>
            <a:r>
              <a:rPr lang="en-US" sz="2400" dirty="0" smtClean="0"/>
              <a:t>-Metadata Guidelines</a:t>
            </a:r>
            <a:endParaRPr lang="en-US" sz="2400" dirty="0"/>
          </a:p>
          <a:p>
            <a:r>
              <a:rPr lang="en-US" sz="2400" dirty="0" smtClean="0"/>
              <a:t>-Grants </a:t>
            </a:r>
            <a:r>
              <a:rPr lang="en-US" sz="2400" dirty="0"/>
              <a:t>Administration</a:t>
            </a:r>
          </a:p>
          <a:p>
            <a:r>
              <a:rPr lang="en-US" sz="2400" dirty="0" smtClean="0"/>
              <a:t>-Outreach</a:t>
            </a:r>
            <a:endParaRPr lang="en-US" sz="2400" dirty="0"/>
          </a:p>
        </p:txBody>
      </p:sp>
      <p:sp>
        <p:nvSpPr>
          <p:cNvPr id="9" name="Curved Up Arrow 8"/>
          <p:cNvSpPr/>
          <p:nvPr/>
        </p:nvSpPr>
        <p:spPr>
          <a:xfrm rot="16822907">
            <a:off x="3345222" y="2791259"/>
            <a:ext cx="1654069" cy="11295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ubtitle 1"/>
          <p:cNvSpPr txBox="1">
            <a:spLocks/>
          </p:cNvSpPr>
          <p:nvPr/>
        </p:nvSpPr>
        <p:spPr>
          <a:xfrm>
            <a:off x="-304800" y="3352800"/>
            <a:ext cx="4694940" cy="698376"/>
          </a:xfrm>
          <a:prstGeom prst="rect">
            <a:avLst/>
          </a:prstGeom>
          <a:noFill/>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2800" dirty="0" smtClean="0"/>
              <a:t>Within Regions:</a:t>
            </a:r>
          </a:p>
        </p:txBody>
      </p:sp>
      <p:sp>
        <p:nvSpPr>
          <p:cNvPr id="12" name="TextBox 11"/>
          <p:cNvSpPr txBox="1"/>
          <p:nvPr/>
        </p:nvSpPr>
        <p:spPr>
          <a:xfrm>
            <a:off x="609600" y="4057471"/>
            <a:ext cx="3657600" cy="1200329"/>
          </a:xfrm>
          <a:prstGeom prst="rect">
            <a:avLst/>
          </a:prstGeom>
          <a:noFill/>
        </p:spPr>
        <p:txBody>
          <a:bodyPr wrap="square" rtlCol="0">
            <a:spAutoFit/>
          </a:bodyPr>
          <a:lstStyle/>
          <a:p>
            <a:r>
              <a:rPr lang="en-US" sz="2400" dirty="0" smtClean="0"/>
              <a:t>-Equipment Scheduling</a:t>
            </a:r>
          </a:p>
          <a:p>
            <a:r>
              <a:rPr lang="en-US" sz="2400" dirty="0" smtClean="0"/>
              <a:t>-Staffing</a:t>
            </a:r>
          </a:p>
          <a:p>
            <a:r>
              <a:rPr lang="en-US" sz="2400" dirty="0" smtClean="0"/>
              <a:t>-Project Prioritization</a:t>
            </a:r>
            <a:endParaRPr lang="en-US" sz="2400" dirty="0"/>
          </a:p>
        </p:txBody>
      </p:sp>
      <p:sp>
        <p:nvSpPr>
          <p:cNvPr id="10" name="Title 2"/>
          <p:cNvSpPr txBox="1">
            <a:spLocks/>
          </p:cNvSpPr>
          <p:nvPr/>
        </p:nvSpPr>
        <p:spPr>
          <a:xfrm>
            <a:off x="609600" y="5257800"/>
            <a:ext cx="8203644"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Layers of Collaboration</a:t>
            </a:r>
            <a:endParaRPr lang="en-US" dirty="0"/>
          </a:p>
        </p:txBody>
      </p:sp>
    </p:spTree>
    <p:extLst>
      <p:ext uri="{BB962C8B-B14F-4D97-AF65-F5344CB8AC3E}">
        <p14:creationId xmlns:p14="http://schemas.microsoft.com/office/powerpoint/2010/main" val="230437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762000"/>
            <a:ext cx="4694940" cy="1143000"/>
          </a:xfrm>
          <a:noFill/>
        </p:spPr>
        <p:txBody>
          <a:bodyPr>
            <a:normAutofit/>
          </a:bodyPr>
          <a:lstStyle/>
          <a:p>
            <a:pPr algn="ctr"/>
            <a:r>
              <a:rPr lang="en-US" sz="2800" dirty="0" smtClean="0"/>
              <a:t>Three Regional Scanning Centers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27" y="76200"/>
            <a:ext cx="4191000" cy="3464560"/>
          </a:xfrm>
          <a:prstGeom prst="rect">
            <a:avLst/>
          </a:prstGeom>
        </p:spPr>
      </p:pic>
      <p:sp>
        <p:nvSpPr>
          <p:cNvPr id="6" name="TextBox 5"/>
          <p:cNvSpPr txBox="1"/>
          <p:nvPr/>
        </p:nvSpPr>
        <p:spPr>
          <a:xfrm>
            <a:off x="4847823" y="1808480"/>
            <a:ext cx="3276600" cy="1569660"/>
          </a:xfrm>
          <a:prstGeom prst="rect">
            <a:avLst/>
          </a:prstGeom>
          <a:noFill/>
        </p:spPr>
        <p:txBody>
          <a:bodyPr wrap="square" rtlCol="0">
            <a:spAutoFit/>
          </a:bodyPr>
          <a:lstStyle/>
          <a:p>
            <a:r>
              <a:rPr lang="en-US" sz="2400" dirty="0" smtClean="0"/>
              <a:t>-Technical Issues</a:t>
            </a:r>
          </a:p>
          <a:p>
            <a:r>
              <a:rPr lang="en-US" sz="2400" dirty="0" smtClean="0"/>
              <a:t>-Metadata Guidelines</a:t>
            </a:r>
            <a:endParaRPr lang="en-US" sz="2400" dirty="0"/>
          </a:p>
          <a:p>
            <a:r>
              <a:rPr lang="en-US" sz="2400" dirty="0" smtClean="0"/>
              <a:t>-Grants </a:t>
            </a:r>
            <a:r>
              <a:rPr lang="en-US" sz="2400" dirty="0"/>
              <a:t>Administration</a:t>
            </a:r>
          </a:p>
          <a:p>
            <a:r>
              <a:rPr lang="en-US" sz="2400" dirty="0" smtClean="0"/>
              <a:t>-Outreach</a:t>
            </a:r>
            <a:endParaRPr lang="en-US" sz="2400" dirty="0"/>
          </a:p>
        </p:txBody>
      </p:sp>
      <p:sp>
        <p:nvSpPr>
          <p:cNvPr id="9" name="Curved Up Arrow 8"/>
          <p:cNvSpPr/>
          <p:nvPr/>
        </p:nvSpPr>
        <p:spPr>
          <a:xfrm rot="16822907">
            <a:off x="3345222" y="2791259"/>
            <a:ext cx="1654069" cy="11295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ubtitle 1"/>
          <p:cNvSpPr txBox="1">
            <a:spLocks/>
          </p:cNvSpPr>
          <p:nvPr/>
        </p:nvSpPr>
        <p:spPr>
          <a:xfrm>
            <a:off x="-304800" y="3352800"/>
            <a:ext cx="4694940" cy="698376"/>
          </a:xfrm>
          <a:prstGeom prst="rect">
            <a:avLst/>
          </a:prstGeom>
          <a:noFill/>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sz="2800" dirty="0" smtClean="0"/>
              <a:t>Within Regions:</a:t>
            </a:r>
          </a:p>
        </p:txBody>
      </p:sp>
      <p:sp>
        <p:nvSpPr>
          <p:cNvPr id="12" name="TextBox 11"/>
          <p:cNvSpPr txBox="1"/>
          <p:nvPr/>
        </p:nvSpPr>
        <p:spPr>
          <a:xfrm>
            <a:off x="609600" y="4057471"/>
            <a:ext cx="3657600" cy="1200329"/>
          </a:xfrm>
          <a:prstGeom prst="rect">
            <a:avLst/>
          </a:prstGeom>
          <a:noFill/>
        </p:spPr>
        <p:txBody>
          <a:bodyPr wrap="square" rtlCol="0">
            <a:spAutoFit/>
          </a:bodyPr>
          <a:lstStyle/>
          <a:p>
            <a:r>
              <a:rPr lang="en-US" sz="2400" dirty="0" smtClean="0"/>
              <a:t>-Equipment Scheduling</a:t>
            </a:r>
          </a:p>
          <a:p>
            <a:r>
              <a:rPr lang="en-US" sz="2400" dirty="0" smtClean="0"/>
              <a:t>-Staffing</a:t>
            </a:r>
          </a:p>
          <a:p>
            <a:r>
              <a:rPr lang="en-US" sz="2400" dirty="0" smtClean="0"/>
              <a:t>-Project Prioritization</a:t>
            </a:r>
            <a:endParaRPr lang="en-US" sz="2400" dirty="0"/>
          </a:p>
        </p:txBody>
      </p:sp>
      <p:sp>
        <p:nvSpPr>
          <p:cNvPr id="13" name="TextBox 12"/>
          <p:cNvSpPr txBox="1"/>
          <p:nvPr/>
        </p:nvSpPr>
        <p:spPr>
          <a:xfrm>
            <a:off x="4876800" y="4391561"/>
            <a:ext cx="3276600" cy="1323439"/>
          </a:xfrm>
          <a:prstGeom prst="rect">
            <a:avLst/>
          </a:prstGeom>
          <a:noFill/>
        </p:spPr>
        <p:txBody>
          <a:bodyPr wrap="square" rtlCol="0">
            <a:spAutoFit/>
          </a:bodyPr>
          <a:lstStyle/>
          <a:p>
            <a:pPr algn="ctr"/>
            <a:r>
              <a:rPr lang="en-US" sz="2800" dirty="0" smtClean="0"/>
              <a:t>Communication…</a:t>
            </a:r>
          </a:p>
          <a:p>
            <a:pPr algn="ctr"/>
            <a:r>
              <a:rPr lang="en-US" sz="2800" dirty="0" smtClean="0"/>
              <a:t>SCDL wiki!</a:t>
            </a:r>
          </a:p>
          <a:p>
            <a:pPr algn="ctr"/>
            <a:endParaRPr lang="en-US" sz="2400" dirty="0"/>
          </a:p>
        </p:txBody>
      </p:sp>
      <p:pic>
        <p:nvPicPr>
          <p:cNvPr id="2050" name="Picture 2" descr="DPLA: Digital Public Library of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896" y="3810000"/>
            <a:ext cx="3658504" cy="44154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txBox="1">
            <a:spLocks/>
          </p:cNvSpPr>
          <p:nvPr/>
        </p:nvSpPr>
        <p:spPr>
          <a:xfrm>
            <a:off x="609600" y="5257800"/>
            <a:ext cx="8203644"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dirty="0" smtClean="0"/>
              <a:t>Layers of Collaboration</a:t>
            </a:r>
            <a:endParaRPr lang="en-US" dirty="0"/>
          </a:p>
        </p:txBody>
      </p:sp>
    </p:spTree>
    <p:extLst>
      <p:ext uri="{BB962C8B-B14F-4D97-AF65-F5344CB8AC3E}">
        <p14:creationId xmlns:p14="http://schemas.microsoft.com/office/powerpoint/2010/main" val="62968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0"/>
            <a:ext cx="7924799" cy="1143000"/>
          </a:xfrm>
        </p:spPr>
        <p:txBody>
          <a:bodyPr/>
          <a:lstStyle/>
          <a:p>
            <a:pPr marL="0" indent="0" algn="l">
              <a:buNone/>
            </a:pPr>
            <a:r>
              <a:rPr lang="en-US" sz="3600" dirty="0" smtClean="0"/>
              <a:t>Encouraging New Digital Initiatives</a:t>
            </a:r>
            <a:endParaRPr lang="en-US" sz="3600" dirty="0"/>
          </a:p>
        </p:txBody>
      </p:sp>
      <p:sp>
        <p:nvSpPr>
          <p:cNvPr id="4" name="Subtitle 1"/>
          <p:cNvSpPr>
            <a:spLocks noGrp="1"/>
          </p:cNvSpPr>
          <p:nvPr>
            <p:ph sz="quarter" idx="13"/>
          </p:nvPr>
        </p:nvSpPr>
        <p:spPr>
          <a:xfrm>
            <a:off x="1066800" y="1066800"/>
            <a:ext cx="6400800" cy="3474720"/>
          </a:xfrm>
          <a:noFill/>
        </p:spPr>
        <p:txBody>
          <a:bodyPr>
            <a:normAutofit/>
          </a:bodyPr>
          <a:lstStyle/>
          <a:p>
            <a:r>
              <a:rPr lang="en-US" sz="3200" dirty="0" smtClean="0"/>
              <a:t>Academic Institutions</a:t>
            </a:r>
          </a:p>
          <a:p>
            <a:r>
              <a:rPr lang="en-US" sz="3200" dirty="0" smtClean="0"/>
              <a:t>Museums</a:t>
            </a:r>
          </a:p>
          <a:p>
            <a:r>
              <a:rPr lang="en-US" sz="3200" dirty="0" smtClean="0"/>
              <a:t>Historical Societies</a:t>
            </a:r>
          </a:p>
          <a:p>
            <a:r>
              <a:rPr lang="en-US" sz="3200" dirty="0" smtClean="0"/>
              <a:t>Libraries</a:t>
            </a:r>
          </a:p>
          <a:p>
            <a:r>
              <a:rPr lang="en-US" sz="3200" dirty="0" smtClean="0"/>
              <a:t>Municipalities</a:t>
            </a:r>
            <a:endParaRPr lang="en-US" sz="3200" dirty="0"/>
          </a:p>
        </p:txBody>
      </p:sp>
    </p:spTree>
    <p:extLst>
      <p:ext uri="{BB962C8B-B14F-4D97-AF65-F5344CB8AC3E}">
        <p14:creationId xmlns:p14="http://schemas.microsoft.com/office/powerpoint/2010/main" val="3084760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Challenges</a:t>
            </a:r>
            <a:endParaRPr lang="en-US" dirty="0"/>
          </a:p>
        </p:txBody>
      </p:sp>
      <p:sp>
        <p:nvSpPr>
          <p:cNvPr id="3" name="Content Placeholder 2"/>
          <p:cNvSpPr>
            <a:spLocks noGrp="1"/>
          </p:cNvSpPr>
          <p:nvPr>
            <p:ph sz="quarter" idx="13"/>
          </p:nvPr>
        </p:nvSpPr>
        <p:spPr/>
        <p:txBody>
          <a:bodyPr>
            <a:normAutofit/>
          </a:bodyPr>
          <a:lstStyle/>
          <a:p>
            <a:pPr marL="45720" indent="0" algn="ctr">
              <a:buNone/>
            </a:pPr>
            <a:r>
              <a:rPr lang="en-US" sz="2800" dirty="0" smtClean="0"/>
              <a:t>Communication Complications</a:t>
            </a:r>
          </a:p>
          <a:p>
            <a:r>
              <a:rPr lang="en-US" dirty="0" smtClean="0"/>
              <a:t>Broad Variance in knowledge and training</a:t>
            </a:r>
          </a:p>
          <a:p>
            <a:r>
              <a:rPr lang="en-US" dirty="0" smtClean="0"/>
              <a:t>Most interaction is done virtually</a:t>
            </a:r>
          </a:p>
          <a:p>
            <a:r>
              <a:rPr lang="en-US" dirty="0" smtClean="0"/>
              <a:t>Geographically dispersed participants</a:t>
            </a:r>
          </a:p>
          <a:p>
            <a:endParaRPr lang="en-US" dirty="0" smtClean="0"/>
          </a:p>
          <a:p>
            <a:pPr marL="45720" indent="0" algn="ctr">
              <a:buNone/>
            </a:pPr>
            <a:r>
              <a:rPr lang="en-US" sz="2800" dirty="0" smtClean="0"/>
              <a:t>Downloadable Metadata forms and instructions on SCDL website</a:t>
            </a:r>
            <a:endParaRPr lang="en-US" sz="2000" dirty="0"/>
          </a:p>
          <a:p>
            <a:pPr marL="45720" indent="0" algn="ctr">
              <a:buNone/>
            </a:pPr>
            <a:endParaRPr lang="en-US" sz="2800" dirty="0" smtClean="0"/>
          </a:p>
          <a:p>
            <a:pPr marL="45720" indent="0" algn="ctr">
              <a:buNone/>
            </a:pPr>
            <a:endParaRPr lang="en-US" sz="2800" dirty="0" smtClean="0"/>
          </a:p>
          <a:p>
            <a:pPr marL="4572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69466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7848601" cy="1143000"/>
          </a:xfrm>
        </p:spPr>
        <p:txBody>
          <a:bodyPr/>
          <a:lstStyle/>
          <a:p>
            <a:pPr marL="0" indent="0">
              <a:buNone/>
            </a:pPr>
            <a:r>
              <a:rPr lang="en-US" dirty="0" smtClean="0"/>
              <a:t>Challenges</a:t>
            </a:r>
            <a:endParaRPr lang="en-US" dirty="0"/>
          </a:p>
        </p:txBody>
      </p:sp>
      <p:sp>
        <p:nvSpPr>
          <p:cNvPr id="3" name="Content Placeholder 2"/>
          <p:cNvSpPr>
            <a:spLocks noGrp="1"/>
          </p:cNvSpPr>
          <p:nvPr>
            <p:ph sz="quarter" idx="13"/>
          </p:nvPr>
        </p:nvSpPr>
        <p:spPr>
          <a:xfrm>
            <a:off x="1143000" y="990600"/>
            <a:ext cx="6400800" cy="4145280"/>
          </a:xfrm>
        </p:spPr>
        <p:txBody>
          <a:bodyPr>
            <a:normAutofit/>
          </a:bodyPr>
          <a:lstStyle/>
          <a:p>
            <a:pPr marL="45720" indent="0" algn="ctr">
              <a:buNone/>
            </a:pPr>
            <a:r>
              <a:rPr lang="en-US" sz="2800" dirty="0" smtClean="0"/>
              <a:t>Geographic Dispersal</a:t>
            </a:r>
          </a:p>
          <a:p>
            <a:r>
              <a:rPr lang="en-US" dirty="0" smtClean="0"/>
              <a:t>Transferring large files associated with digital collections</a:t>
            </a:r>
          </a:p>
          <a:p>
            <a:endParaRPr lang="en-US" dirty="0" smtClean="0"/>
          </a:p>
          <a:p>
            <a:pPr marL="45720" indent="0" algn="ctr">
              <a:buNone/>
            </a:pPr>
            <a:endParaRPr lang="en-US" sz="2800" dirty="0" smtClean="0"/>
          </a:p>
          <a:p>
            <a:pPr marL="45720" indent="0" algn="ctr">
              <a:buNone/>
            </a:pPr>
            <a:endParaRPr lang="en-US" sz="2800" dirty="0" smtClean="0"/>
          </a:p>
          <a:p>
            <a:pPr marL="45720"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133600"/>
            <a:ext cx="6095239" cy="2971429"/>
          </a:xfrm>
          <a:prstGeom prst="rect">
            <a:avLst/>
          </a:prstGeom>
        </p:spPr>
      </p:pic>
    </p:spTree>
    <p:extLst>
      <p:ext uri="{BB962C8B-B14F-4D97-AF65-F5344CB8AC3E}">
        <p14:creationId xmlns:p14="http://schemas.microsoft.com/office/powerpoint/2010/main" val="146734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1292</TotalTime>
  <Words>1590</Words>
  <Application>Microsoft Office PowerPoint</Application>
  <PresentationFormat>On-screen Show (4:3)</PresentationFormat>
  <Paragraphs>243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PowerPoint Presentation</vt:lpstr>
      <vt:lpstr>PowerPoint Presentation</vt:lpstr>
      <vt:lpstr>Technical Details</vt:lpstr>
      <vt:lpstr>PowerPoint Presentation</vt:lpstr>
      <vt:lpstr>PowerPoint Presentation</vt:lpstr>
      <vt:lpstr>PowerPoint Presentation</vt:lpstr>
      <vt:lpstr>Encouraging New Digital Initiatives</vt:lpstr>
      <vt:lpstr>Challenges</vt:lpstr>
      <vt:lpstr>Challenges</vt:lpstr>
      <vt:lpstr>Rewards</vt:lpstr>
      <vt:lpstr>The South Carolina Artifact Documentation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Korsgaard, Audrey</dc:creator>
  <cp:lastModifiedBy> </cp:lastModifiedBy>
  <cp:revision>34</cp:revision>
  <cp:lastPrinted>2014-05-20T16:18:17Z</cp:lastPrinted>
  <dcterms:created xsi:type="dcterms:W3CDTF">2014-05-15T09:49:04Z</dcterms:created>
  <dcterms:modified xsi:type="dcterms:W3CDTF">2014-05-21T03:14:29Z</dcterms:modified>
</cp:coreProperties>
</file>